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Default Extension="rels" ContentType="application/vnd.openxmlformats-package.relationships+xml"/>
  <Override PartName="/ppt/slides/slide5.xml" ContentType="application/vnd.openxmlformats-officedocument.presentationml.slide+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theme/theme2.xml" ContentType="application/vnd.openxmlformats-officedocument.theme+xml"/>
  <Override PartName="/ppt/slideLayouts/slideLayout1.xml" ContentType="application/vnd.openxmlformats-officedocument.presentationml.slideLayout+xml"/>
  <Default Extension="jpeg" ContentType="image/jpeg"/>
  <Override PartName="/ppt/slides/slide22.xml" ContentType="application/vnd.openxmlformats-officedocument.presentationml.slide+xml"/>
  <Override PartName="/ppt/slides/slide30.xml" ContentType="application/vnd.openxmlformats-officedocument.presentationml.slide+xml"/>
  <Override PartName="/docProps/app.xml" ContentType="application/vnd.openxmlformats-officedocument.extended-properties+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tags/tag2.xml" ContentType="application/vnd.openxmlformats-officedocument.presentationml.tags+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slides/slide31.xml" ContentType="application/vnd.openxmlformats-officedocument.presentationml.slide+xml"/>
  <Default Extension="pdf" ContentType="application/pdf"/>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tags/tag3.xml" ContentType="application/vnd.openxmlformats-officedocument.presentationml.tags+xml"/>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48" r:id="rId1"/>
  </p:sldMasterIdLst>
  <p:notesMasterIdLst>
    <p:notesMasterId r:id="rId33"/>
  </p:notesMasterIdLst>
  <p:handoutMasterIdLst>
    <p:handoutMasterId r:id="rId34"/>
  </p:handoutMasterIdLst>
  <p:sldIdLst>
    <p:sldId id="304" r:id="rId2"/>
    <p:sldId id="596" r:id="rId3"/>
    <p:sldId id="623" r:id="rId4"/>
    <p:sldId id="610" r:id="rId5"/>
    <p:sldId id="624" r:id="rId6"/>
    <p:sldId id="606" r:id="rId7"/>
    <p:sldId id="612" r:id="rId8"/>
    <p:sldId id="613" r:id="rId9"/>
    <p:sldId id="607" r:id="rId10"/>
    <p:sldId id="627" r:id="rId11"/>
    <p:sldId id="611" r:id="rId12"/>
    <p:sldId id="599" r:id="rId13"/>
    <p:sldId id="622" r:id="rId14"/>
    <p:sldId id="632" r:id="rId15"/>
    <p:sldId id="616" r:id="rId16"/>
    <p:sldId id="633" r:id="rId17"/>
    <p:sldId id="621" r:id="rId18"/>
    <p:sldId id="628" r:id="rId19"/>
    <p:sldId id="634" r:id="rId20"/>
    <p:sldId id="635" r:id="rId21"/>
    <p:sldId id="615" r:id="rId22"/>
    <p:sldId id="629" r:id="rId23"/>
    <p:sldId id="600" r:id="rId24"/>
    <p:sldId id="605" r:id="rId25"/>
    <p:sldId id="601" r:id="rId26"/>
    <p:sldId id="625" r:id="rId27"/>
    <p:sldId id="626" r:id="rId28"/>
    <p:sldId id="602" r:id="rId29"/>
    <p:sldId id="603" r:id="rId30"/>
    <p:sldId id="604" r:id="rId31"/>
    <p:sldId id="631" r:id="rId32"/>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Source Sans Pro"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Source Sans Pro"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Source Sans Pro"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Source Sans Pro"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Source Sans Pro" charset="0"/>
        <a:ea typeface="ＭＳ Ｐゴシック" charset="0"/>
        <a:cs typeface="ＭＳ Ｐゴシック" charset="0"/>
      </a:defRPr>
    </a:lvl5pPr>
    <a:lvl6pPr marL="2286000" algn="l" defTabSz="457200" rtl="0" eaLnBrk="1" latinLnBrk="0" hangingPunct="1">
      <a:defRPr sz="2400" kern="1200">
        <a:solidFill>
          <a:schemeClr val="tx1"/>
        </a:solidFill>
        <a:latin typeface="Source Sans Pro" charset="0"/>
        <a:ea typeface="ＭＳ Ｐゴシック" charset="0"/>
        <a:cs typeface="ＭＳ Ｐゴシック" charset="0"/>
      </a:defRPr>
    </a:lvl6pPr>
    <a:lvl7pPr marL="2743200" algn="l" defTabSz="457200" rtl="0" eaLnBrk="1" latinLnBrk="0" hangingPunct="1">
      <a:defRPr sz="2400" kern="1200">
        <a:solidFill>
          <a:schemeClr val="tx1"/>
        </a:solidFill>
        <a:latin typeface="Source Sans Pro" charset="0"/>
        <a:ea typeface="ＭＳ Ｐゴシック" charset="0"/>
        <a:cs typeface="ＭＳ Ｐゴシック" charset="0"/>
      </a:defRPr>
    </a:lvl7pPr>
    <a:lvl8pPr marL="3200400" algn="l" defTabSz="457200" rtl="0" eaLnBrk="1" latinLnBrk="0" hangingPunct="1">
      <a:defRPr sz="2400" kern="1200">
        <a:solidFill>
          <a:schemeClr val="tx1"/>
        </a:solidFill>
        <a:latin typeface="Source Sans Pro" charset="0"/>
        <a:ea typeface="ＭＳ Ｐゴシック" charset="0"/>
        <a:cs typeface="ＭＳ Ｐゴシック" charset="0"/>
      </a:defRPr>
    </a:lvl8pPr>
    <a:lvl9pPr marL="3657600" algn="l" defTabSz="457200" rtl="0" eaLnBrk="1" latinLnBrk="0" hangingPunct="1">
      <a:defRPr sz="2400" kern="1200">
        <a:solidFill>
          <a:schemeClr val="tx1"/>
        </a:solidFill>
        <a:latin typeface="Source Sans Pro" charset="0"/>
        <a:ea typeface="ＭＳ Ｐゴシック" charset="0"/>
        <a:cs typeface="ＭＳ Ｐゴシック" charset="0"/>
      </a:defRPr>
    </a:lvl9pPr>
  </p:defaultTextStyle>
  <p:extLst>
    <p:ext uri="{521415D9-36F7-43E2-AB2F-B90AF26B5E84}">
      <p14:sectionLst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p14:section name="Title" id="{87447297-A598-9246-9E1B-6A028E76E62D}">
          <p14:sldIdLst>
            <p14:sldId id="304"/>
            <p14:sldId id="596"/>
            <p14:sldId id="598"/>
          </p14:sldIdLst>
        </p14:section>
      </p14:section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useTimings="0">
    <p:present/>
    <p:sldAll/>
    <p:penClr>
      <a:srgbClr val="FF0000"/>
    </p:penClr>
    <p:extLst>
      <p:ext uri="{EC167BDD-8182-4AB7-AECC-EB403E3ABB37}">
        <p14:laserClr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Lst>
  </p:showPr>
  <p:clrMru>
    <a:srgbClr val="A70A31"/>
    <a:srgbClr val="8C1515"/>
    <a:srgbClr val="D6DDD3"/>
    <a:srgbClr val="EDE8DD"/>
    <a:srgbClr val="C2B7A1"/>
    <a:srgbClr val="918873"/>
    <a:srgbClr val="3C3623"/>
    <a:srgbClr val="D0A760"/>
    <a:srgbClr val="434A44"/>
  </p:clrMru>
  <p:extLst>
    <p:ext uri="{E76CE94A-603C-4142-B9EB-6D1370010A27}">
      <p14:discardImageEditDat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7888" autoAdjust="0"/>
    <p:restoredTop sz="88374" autoAdjust="0"/>
  </p:normalViewPr>
  <p:slideViewPr>
    <p:cSldViewPr snapToGrid="0" snapToObjects="1" showGuides="1">
      <p:cViewPr varScale="1">
        <p:scale>
          <a:sx n="106" d="100"/>
          <a:sy n="106" d="100"/>
        </p:scale>
        <p:origin x="-848" y="-96"/>
      </p:cViewPr>
      <p:guideLst>
        <p:guide orient="horz" pos="645"/>
        <p:guide pos="3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216"/>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7469AA65-E62E-EF4B-AFC4-634F876BDCA0}" type="datetime1">
              <a:rPr lang="en-US" smtClean="0"/>
              <a:pPr>
                <a:defRPr/>
              </a:pPr>
              <a:t>9/28/14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E221501D-7369-D140-B82B-544FFB3EDD63}" type="slidenum">
              <a:rPr lang="en-US"/>
              <a:pPr>
                <a:defRPr/>
              </a:pPr>
              <a:t>‹#›</a:t>
            </a:fld>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753281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C82CE73-D806-024D-AFB1-8C2F723B5FB7}" type="datetime1">
              <a:rPr lang="en-US" smtClean="0"/>
              <a:pPr>
                <a:defRPr/>
              </a:pPr>
              <a:t>9/28/14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D2328842-7874-4943-A94C-9F0B7F7F1ECF}" type="slidenum">
              <a:rPr lang="en-US"/>
              <a:pPr>
                <a:defRPr/>
              </a:pPr>
              <a:t>‹#›</a:t>
            </a:fld>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91308891"/>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47610121"/>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47610121"/>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47610121"/>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endParaRPr lang="es-ES_tradnl" dirty="0"/>
          </a:p>
        </p:txBody>
      </p:sp>
      <p:sp>
        <p:nvSpPr>
          <p:cNvPr id="4" name="Marcador de número de diapositiva 3"/>
          <p:cNvSpPr>
            <a:spLocks noGrp="1"/>
          </p:cNvSpPr>
          <p:nvPr>
            <p:ph type="sldNum" sz="quarter" idx="10"/>
          </p:nvPr>
        </p:nvSpPr>
        <p:spPr/>
        <p:txBody>
          <a:bodyPr/>
          <a:lstStyle/>
          <a:p>
            <a:fld id="{42BE94EF-8A55-4945-808E-E03E18ED1A14}" type="slidenum">
              <a:rPr lang="en-US" smtClean="0"/>
              <a:pPr/>
              <a:t>17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47610121"/>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476101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itle Slide">
    <p:spTree>
      <p:nvGrpSpPr>
        <p:cNvPr id="1" name=""/>
        <p:cNvGrpSpPr/>
        <p:nvPr/>
      </p:nvGrpSpPr>
      <p:grpSpPr>
        <a:xfrm>
          <a:off x="0" y="0"/>
          <a:ext cx="0" cy="0"/>
          <a:chOff x="0" y="0"/>
          <a:chExt cx="0" cy="0"/>
        </a:xfrm>
      </p:grpSpPr>
      <p:sp>
        <p:nvSpPr>
          <p:cNvPr id="5" name="Rectangle 4"/>
          <p:cNvSpPr/>
          <p:nvPr/>
        </p:nvSpPr>
        <p:spPr>
          <a:xfrm>
            <a:off x="0" y="6410325"/>
            <a:ext cx="9155113" cy="457200"/>
          </a:xfrm>
          <a:prstGeom prst="rect">
            <a:avLst/>
          </a:prstGeom>
          <a:solidFill>
            <a:srgbClr val="8C1515"/>
          </a:solidFill>
          <a:ln>
            <a:solidFill>
              <a:srgbClr val="8C1515"/>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6" name="Picture 14" descr="SUSig_White.eps"/>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6951663" y="6510338"/>
            <a:ext cx="1819275" cy="22383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 name="Title 1"/>
          <p:cNvSpPr>
            <a:spLocks noGrp="1"/>
          </p:cNvSpPr>
          <p:nvPr>
            <p:ph type="ctrTitle"/>
          </p:nvPr>
        </p:nvSpPr>
        <p:spPr>
          <a:xfrm>
            <a:off x="457200" y="1621822"/>
            <a:ext cx="8229600" cy="824631"/>
          </a:xfrm>
          <a:prstGeom prst="rect">
            <a:avLst/>
          </a:prstGeom>
        </p:spPr>
        <p:txBody>
          <a:bodyPr>
            <a:noAutofit/>
          </a:bodyPr>
          <a:lstStyle>
            <a:lvl1pPr algn="ctr">
              <a:defRPr sz="3600">
                <a:solidFill>
                  <a:schemeClr val="tx1"/>
                </a:solidFill>
              </a:defRPr>
            </a:lvl1pPr>
          </a:lstStyle>
          <a:p>
            <a:r>
              <a:rPr lang="en-US" smtClean="0"/>
              <a:t>Click to edit Master title style</a:t>
            </a:r>
            <a:endParaRPr lang="en-US" dirty="0"/>
          </a:p>
        </p:txBody>
      </p:sp>
      <p:sp>
        <p:nvSpPr>
          <p:cNvPr id="12" name="Text Placeholder 33"/>
          <p:cNvSpPr>
            <a:spLocks noGrp="1"/>
          </p:cNvSpPr>
          <p:nvPr>
            <p:ph type="body" sz="quarter" idx="18"/>
          </p:nvPr>
        </p:nvSpPr>
        <p:spPr>
          <a:xfrm>
            <a:off x="1603375" y="3489167"/>
            <a:ext cx="6059488" cy="782053"/>
          </a:xfrm>
          <a:prstGeom prst="rect">
            <a:avLst/>
          </a:prstGeom>
        </p:spPr>
        <p:txBody>
          <a:bodyPr wrap="none" anchor="ctr" anchorCtr="1">
            <a:noAutofit/>
          </a:bodyPr>
          <a:lstStyle>
            <a:lvl1pPr algn="ctr">
              <a:buNone/>
              <a:defRPr sz="16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dirty="0" smtClean="0"/>
              <a:t>Click to edit Master text styles</a:t>
            </a:r>
          </a:p>
        </p:txBody>
      </p:sp>
      <p:sp>
        <p:nvSpPr>
          <p:cNvPr id="13" name="Subtitle 2"/>
          <p:cNvSpPr>
            <a:spLocks noGrp="1"/>
          </p:cNvSpPr>
          <p:nvPr>
            <p:ph type="subTitle" idx="1"/>
          </p:nvPr>
        </p:nvSpPr>
        <p:spPr>
          <a:xfrm>
            <a:off x="457200" y="2446453"/>
            <a:ext cx="8229600" cy="615863"/>
          </a:xfrm>
          <a:prstGeom prst="rect">
            <a:avLst/>
          </a:prstGeom>
        </p:spPr>
        <p:txBody>
          <a:bodyPr>
            <a:noAutofit/>
          </a:bodyPr>
          <a:lstStyle>
            <a:lvl1pPr marL="0" indent="0" algn="ctr">
              <a:buNone/>
              <a:defRPr sz="20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a:blip r:embed="rId3"/>
          <a:stretch>
            <a:fillRect/>
          </a:stretch>
        </p:blipFill>
        <p:spPr>
          <a:xfrm>
            <a:off x="3671502" y="5861974"/>
            <a:ext cx="1836286" cy="301031"/>
          </a:xfrm>
          <a:prstGeom prst="rect">
            <a:avLst/>
          </a:prstGeom>
        </p:spPr>
      </p:pic>
      <p:pic>
        <p:nvPicPr>
          <p:cNvPr id="8" name="Picture 7" descr="logoSU2_v3.3.png"/>
          <p:cNvPicPr>
            <a:picLocks noChangeAspect="1"/>
          </p:cNvPicPr>
          <p:nvPr userDrawn="1"/>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671502" y="4601222"/>
            <a:ext cx="1889759" cy="1146116"/>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66931608"/>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Section Header">
    <p:spTree>
      <p:nvGrpSpPr>
        <p:cNvPr id="1" name=""/>
        <p:cNvGrpSpPr/>
        <p:nvPr/>
      </p:nvGrpSpPr>
      <p:grpSpPr>
        <a:xfrm>
          <a:off x="0" y="0"/>
          <a:ext cx="0" cy="0"/>
          <a:chOff x="0" y="0"/>
          <a:chExt cx="0" cy="0"/>
        </a:xfrm>
      </p:grpSpPr>
      <p:sp>
        <p:nvSpPr>
          <p:cNvPr id="5" name="Rectangle 4"/>
          <p:cNvSpPr/>
          <p:nvPr/>
        </p:nvSpPr>
        <p:spPr>
          <a:xfrm>
            <a:off x="0" y="6410325"/>
            <a:ext cx="9155113" cy="457200"/>
          </a:xfrm>
          <a:prstGeom prst="rect">
            <a:avLst/>
          </a:prstGeom>
          <a:solidFill>
            <a:srgbClr val="8C1515"/>
          </a:solidFill>
          <a:ln>
            <a:solidFill>
              <a:srgbClr val="8C1515"/>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6" name="Picture 14" descr="SUSig_White.eps"/>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6950075" y="6510338"/>
            <a:ext cx="1817688" cy="22383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13" name="Text Placeholder 3"/>
          <p:cNvSpPr>
            <a:spLocks noGrp="1"/>
          </p:cNvSpPr>
          <p:nvPr>
            <p:ph type="body" sz="half" idx="2"/>
          </p:nvPr>
        </p:nvSpPr>
        <p:spPr>
          <a:xfrm>
            <a:off x="1603378" y="2560050"/>
            <a:ext cx="2954337" cy="1629863"/>
          </a:xfrm>
          <a:prstGeom prst="rect">
            <a:avLst/>
          </a:prstGeom>
        </p:spPr>
        <p:txBody>
          <a:bodyPr>
            <a:normAutofit/>
          </a:bodyPr>
          <a:lstStyle>
            <a:lvl1pPr marL="0" indent="0" algn="l">
              <a:buNone/>
              <a:defRPr sz="18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10" name="Picture 9"/>
          <p:cNvPicPr>
            <a:picLocks noChangeAspect="1"/>
          </p:cNvPicPr>
          <p:nvPr userDrawn="1"/>
        </p:nvPicPr>
        <p:blipFill>
          <a:blip r:embed="rId3"/>
          <a:stretch>
            <a:fillRect/>
          </a:stretch>
        </p:blipFill>
        <p:spPr>
          <a:xfrm>
            <a:off x="5099516" y="3880116"/>
            <a:ext cx="1889760" cy="309797"/>
          </a:xfrm>
          <a:prstGeom prst="rect">
            <a:avLst/>
          </a:prstGeom>
        </p:spPr>
      </p:pic>
      <p:pic>
        <p:nvPicPr>
          <p:cNvPr id="11" name="Picture 10" descr="logoSU2_v3.3.png"/>
          <p:cNvPicPr>
            <a:picLocks noChangeAspect="1"/>
          </p:cNvPicPr>
          <p:nvPr userDrawn="1"/>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060317" y="2560050"/>
            <a:ext cx="2018909" cy="1224444"/>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66416478"/>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smtClean="0"/>
              <a:t>Click to edit Master title style</a:t>
            </a:r>
            <a:endParaRPr lang="en-US" dirty="0"/>
          </a:p>
        </p:txBody>
      </p:sp>
      <p:sp>
        <p:nvSpPr>
          <p:cNvPr id="7" name="Content Placeholder 6"/>
          <p:cNvSpPr>
            <a:spLocks noGrp="1"/>
          </p:cNvSpPr>
          <p:nvPr>
            <p:ph sz="quarter" idx="10"/>
          </p:nvPr>
        </p:nvSpPr>
        <p:spPr>
          <a:xfrm>
            <a:off x="955678" y="1211580"/>
            <a:ext cx="7700963" cy="50120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84090790"/>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11113"/>
            <a:ext cx="457200" cy="609600"/>
          </a:xfrm>
          <a:prstGeom prst="rect">
            <a:avLst/>
          </a:prstGeom>
        </p:spPr>
        <p:txBody>
          <a:bodyPr wrap="none" lIns="45720" tIns="0" rIns="45720" bIns="0" anchor="ctr" anchorCtr="1"/>
          <a:lstStyle>
            <a:lvl1pPr algn="ctr" eaLnBrk="1" latinLnBrk="0" hangingPunct="1">
              <a:defRPr kumimoji="0" sz="1200">
                <a:solidFill>
                  <a:schemeClr val="tx1">
                    <a:lumMod val="50000"/>
                    <a:lumOff val="50000"/>
                  </a:schemeClr>
                </a:solidFill>
              </a:defRPr>
            </a:lvl1pPr>
          </a:lstStyle>
          <a:p>
            <a:pPr fontAlgn="auto">
              <a:spcBef>
                <a:spcPts val="0"/>
              </a:spcBef>
              <a:spcAft>
                <a:spcPts val="0"/>
              </a:spcAft>
              <a:defRPr/>
            </a:pPr>
            <a:fld id="{26682CC9-0DEC-0449-9B00-3E6EE05AA425}" type="slidenum">
              <a:rPr lang="en-US" sz="1000" smtClean="0">
                <a:latin typeface="+mn-lt"/>
                <a:ea typeface="+mn-ea"/>
                <a:cs typeface="+mn-cs"/>
              </a:rPr>
              <a:pPr fontAlgn="auto">
                <a:spcBef>
                  <a:spcPts val="0"/>
                </a:spcBef>
                <a:spcAft>
                  <a:spcPts val="0"/>
                </a:spcAft>
                <a:defRPr/>
              </a:pPr>
              <a:t>‹#›</a:t>
            </a:fld>
            <a:endParaRPr lang="en-US" sz="1000" dirty="0">
              <a:latin typeface="+mn-lt"/>
              <a:ea typeface="+mn-ea"/>
              <a:cs typeface="+mn-cs"/>
            </a:endParaRPr>
          </a:p>
        </p:txBody>
      </p:sp>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smtClean="0"/>
              <a:t>Click to edit Master title style</a:t>
            </a:r>
            <a:endParaRPr lang="en-US" dirty="0"/>
          </a:p>
        </p:txBody>
      </p:sp>
      <p:sp>
        <p:nvSpPr>
          <p:cNvPr id="14" name="Content Placeholder 13"/>
          <p:cNvSpPr>
            <a:spLocks noGrp="1"/>
          </p:cNvSpPr>
          <p:nvPr>
            <p:ph sz="quarter" idx="10"/>
          </p:nvPr>
        </p:nvSpPr>
        <p:spPr>
          <a:xfrm>
            <a:off x="949328" y="1211580"/>
            <a:ext cx="3787775" cy="5012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15"/>
          <p:cNvSpPr>
            <a:spLocks noGrp="1"/>
          </p:cNvSpPr>
          <p:nvPr>
            <p:ph sz="quarter" idx="11"/>
          </p:nvPr>
        </p:nvSpPr>
        <p:spPr>
          <a:xfrm>
            <a:off x="4876800" y="1211580"/>
            <a:ext cx="3779838" cy="5012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45375579"/>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smtClean="0"/>
              <a:t>Click to edit Master title style</a:t>
            </a:r>
            <a:endParaRPr lang="en-US" dirty="0"/>
          </a:p>
        </p:txBody>
      </p:sp>
      <p:sp>
        <p:nvSpPr>
          <p:cNvPr id="12" name="Content Placeholder 11"/>
          <p:cNvSpPr>
            <a:spLocks noGrp="1"/>
          </p:cNvSpPr>
          <p:nvPr>
            <p:ph sz="quarter" idx="10"/>
          </p:nvPr>
        </p:nvSpPr>
        <p:spPr>
          <a:xfrm>
            <a:off x="948777" y="1211581"/>
            <a:ext cx="7707862" cy="2422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1"/>
          </p:nvPr>
        </p:nvSpPr>
        <p:spPr>
          <a:xfrm>
            <a:off x="949328" y="3788418"/>
            <a:ext cx="7707313" cy="2422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2941393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smtClean="0"/>
              <a:t>Click to edit Master title style</a:t>
            </a:r>
            <a:endParaRPr lang="en-US" dirty="0"/>
          </a:p>
        </p:txBody>
      </p:sp>
      <p:sp>
        <p:nvSpPr>
          <p:cNvPr id="3" name="Content Placeholder 2"/>
          <p:cNvSpPr>
            <a:spLocks noGrp="1"/>
          </p:cNvSpPr>
          <p:nvPr>
            <p:ph sz="quarter" idx="10"/>
          </p:nvPr>
        </p:nvSpPr>
        <p:spPr>
          <a:xfrm>
            <a:off x="949328" y="1211580"/>
            <a:ext cx="3787775" cy="5012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11"/>
          </p:nvPr>
        </p:nvSpPr>
        <p:spPr>
          <a:xfrm>
            <a:off x="4876800" y="1211582"/>
            <a:ext cx="3779838" cy="2430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2"/>
          </p:nvPr>
        </p:nvSpPr>
        <p:spPr>
          <a:xfrm>
            <a:off x="4876800" y="3783329"/>
            <a:ext cx="3779838" cy="24403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129763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949328" y="1211582"/>
            <a:ext cx="3787775" cy="2430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1"/>
          </p:nvPr>
        </p:nvSpPr>
        <p:spPr>
          <a:xfrm>
            <a:off x="955678" y="3787484"/>
            <a:ext cx="3781425" cy="24361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12"/>
          </p:nvPr>
        </p:nvSpPr>
        <p:spPr>
          <a:xfrm>
            <a:off x="4876800" y="1211582"/>
            <a:ext cx="3779838" cy="2430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Content Placeholder 14"/>
          <p:cNvSpPr>
            <a:spLocks noGrp="1"/>
          </p:cNvSpPr>
          <p:nvPr>
            <p:ph sz="quarter" idx="13"/>
          </p:nvPr>
        </p:nvSpPr>
        <p:spPr>
          <a:xfrm>
            <a:off x="4876800" y="3787484"/>
            <a:ext cx="3779838" cy="24361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0190061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
  <p:cSld name="Title &amp; Bullets">
    <p:spTree>
      <p:nvGrpSpPr>
        <p:cNvPr id="1" name=""/>
        <p:cNvGrpSpPr/>
        <p:nvPr/>
      </p:nvGrpSpPr>
      <p:grpSpPr>
        <a:xfrm>
          <a:off x="0" y="0"/>
          <a:ext cx="0" cy="0"/>
          <a:chOff x="0" y="0"/>
          <a:chExt cx="0" cy="0"/>
        </a:xfrm>
      </p:grpSpPr>
      <p:sp>
        <p:nvSpPr>
          <p:cNvPr id="13" name="Shape 13"/>
          <p:cNvSpPr>
            <a:spLocks noGrp="1"/>
          </p:cNvSpPr>
          <p:nvPr>
            <p:ph type="body" idx="1"/>
          </p:nvPr>
        </p:nvSpPr>
        <p:spPr>
          <a:prstGeom prst="rect">
            <a:avLst/>
          </a:prstGeom>
        </p:spPr>
        <p:txBody>
          <a:bodyPr/>
          <a:lstStyle>
            <a:lvl1pPr marL="342900" indent="-342900">
              <a:buFont typeface="Arial"/>
              <a:buChar char="•"/>
              <a:defRPr/>
            </a:lvl1pPr>
            <a:lvl2pPr marL="342900" indent="-342900">
              <a:buSzPct val="70000"/>
              <a:buFont typeface="Arial"/>
              <a:buChar char="•"/>
              <a:defRPr/>
            </a:lvl2pPr>
            <a:lvl3pPr marL="687388" indent="-342900">
              <a:buSzPct val="70000"/>
              <a:buFont typeface="Arial"/>
              <a:buChar char="•"/>
              <a:defRPr/>
            </a:lvl3pPr>
            <a:lvl4pPr marL="1030287" indent="-342900">
              <a:buSzPct val="70000"/>
              <a:buFont typeface="Arial"/>
              <a:buChar char="•"/>
              <a:defRPr/>
            </a:lvl4pPr>
            <a:lvl5pPr marL="1374775" indent="-342900">
              <a:buSzPct val="70000"/>
              <a:buFont typeface="Arial"/>
              <a:buChar char="•"/>
              <a:defRPr/>
            </a:lvl5pPr>
          </a:lstStyle>
          <a:p>
            <a:pPr lvl="0">
              <a:defRPr sz="1800"/>
            </a:pPr>
            <a:r>
              <a:rPr sz="2500" dirty="0"/>
              <a:t>Body Level One</a:t>
            </a:r>
          </a:p>
          <a:p>
            <a:pPr lvl="1">
              <a:defRPr sz="1800"/>
            </a:pPr>
            <a:r>
              <a:rPr sz="2500" dirty="0"/>
              <a:t>Body Level Two</a:t>
            </a:r>
          </a:p>
          <a:p>
            <a:pPr lvl="2">
              <a:defRPr sz="1800"/>
            </a:pPr>
            <a:r>
              <a:rPr sz="2500" dirty="0"/>
              <a:t>Body Level Three</a:t>
            </a:r>
          </a:p>
          <a:p>
            <a:pPr lvl="3">
              <a:defRPr sz="1800"/>
            </a:pPr>
            <a:r>
              <a:rPr sz="2500" dirty="0"/>
              <a:t>Body Level Four</a:t>
            </a:r>
          </a:p>
          <a:p>
            <a:pPr lvl="4">
              <a:defRPr sz="1800"/>
            </a:pPr>
            <a:r>
              <a:rPr sz="2500" dirty="0"/>
              <a:t>Body Level Five</a:t>
            </a:r>
          </a:p>
        </p:txBody>
      </p:sp>
      <p:sp>
        <p:nvSpPr>
          <p:cNvPr id="14" name="Shape 14"/>
          <p:cNvSpPr>
            <a:spLocks noGrp="1"/>
          </p:cNvSpPr>
          <p:nvPr>
            <p:ph type="title"/>
          </p:nvPr>
        </p:nvSpPr>
        <p:spPr>
          <a:prstGeom prst="rect">
            <a:avLst/>
          </a:prstGeom>
        </p:spPr>
        <p:txBody>
          <a:bodyPr/>
          <a:lstStyle/>
          <a:p>
            <a:pPr lvl="0">
              <a:defRPr sz="1800">
                <a:solidFill>
                  <a:srgbClr val="000000"/>
                </a:solidFill>
              </a:defRPr>
            </a:pPr>
            <a:r>
              <a:rPr sz="5100">
                <a:solidFill>
                  <a:srgbClr val="FFFFFF"/>
                </a:solidFill>
              </a:rPr>
              <a:t>Title Text</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49877372"/>
      </p:ext>
    </p:extLst>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949325" y="479425"/>
            <a:ext cx="7707313" cy="65087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a:p>
        </p:txBody>
      </p:sp>
      <p:sp>
        <p:nvSpPr>
          <p:cNvPr id="4" name="Text Placeholder 3"/>
          <p:cNvSpPr>
            <a:spLocks noGrp="1"/>
          </p:cNvSpPr>
          <p:nvPr>
            <p:ph type="body" idx="1"/>
          </p:nvPr>
        </p:nvSpPr>
        <p:spPr>
          <a:xfrm>
            <a:off x="949325" y="1204913"/>
            <a:ext cx="7707313" cy="5018087"/>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p:nvSpPr>
        <p:spPr>
          <a:xfrm>
            <a:off x="0" y="0"/>
            <a:ext cx="4572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1030" name="Picture 10" descr="SUSig_Rev_WrdmrkOneLin8c1515.eps"/>
          <p:cNvPicPr>
            <a:picLocks noChangeAspect="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6942138" y="6475413"/>
            <a:ext cx="1817687" cy="22383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7" name="Picture 6"/>
          <p:cNvPicPr>
            <a:picLocks noChangeAspect="1"/>
          </p:cNvPicPr>
          <p:nvPr userDrawn="1"/>
        </p:nvPicPr>
        <p:blipFill>
          <a:blip r:embed="rId11"/>
          <a:stretch>
            <a:fillRect/>
          </a:stretch>
        </p:blipFill>
        <p:spPr>
          <a:xfrm>
            <a:off x="607052" y="6414465"/>
            <a:ext cx="1979295" cy="324475"/>
          </a:xfrm>
          <a:prstGeom prst="rect">
            <a:avLst/>
          </a:prstGeom>
        </p:spPr>
      </p:pic>
      <p:pic>
        <p:nvPicPr>
          <p:cNvPr id="12" name="Picture 11" descr="logoSU2_v3.3.png"/>
          <p:cNvPicPr>
            <a:picLocks noChangeAspect="1"/>
          </p:cNvPicPr>
          <p:nvPr userDrawn="1"/>
        </p:nvPicPr>
        <p:blipFill>
          <a:blip r:embed="rId1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730462" y="226931"/>
            <a:ext cx="1029363" cy="624296"/>
          </a:xfrm>
          <a:prstGeom prst="rect">
            <a:avLst/>
          </a:prstGeom>
        </p:spPr>
      </p:pic>
    </p:spTree>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63" r:id="rId8"/>
  </p:sldLayoutIdLst>
  <p:transition spd="slow">
    <p:fade/>
  </p:transition>
  <p:timing>
    <p:tnLst>
      <p:par>
        <p:cTn id="1" dur="indefinite" restart="never" nodeType="tmRoot"/>
      </p:par>
    </p:tnLst>
  </p:timing>
  <p:hf sldNum="0" hdr="0" ftr="0" dt="0"/>
  <p:txStyles>
    <p:title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mn-lt"/>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mn-lt"/>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mn-lt"/>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mn-lt"/>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df"/><Relationship Id="rId5" Type="http://schemas.openxmlformats.org/officeDocument/2006/relationships/image" Target="../media/image26.png"/><Relationship Id="rId6" Type="http://schemas.openxmlformats.org/officeDocument/2006/relationships/image" Target="../media/image27.pdf"/><Relationship Id="rId7"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image" Target="../media/image23.pd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image" Target="../media/image29.jpeg"/></Relationships>
</file>

<file path=ppt/slides/_rels/slide17.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3.xml"/><Relationship Id="rId3"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u2.stanford.edu/download.html" TargetMode="External"/><Relationship Id="rId3" Type="http://schemas.openxmlformats.org/officeDocument/2006/relationships/hyperlink" Target="https://github.com/su2code/SU2/releas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hyperlink" Target="http://adl.stanford.edu/docs/display/SUSQUARED/SU2+Home" TargetMode="External"/><Relationship Id="rId4" Type="http://schemas.openxmlformats.org/officeDocument/2006/relationships/image" Target="../media/image3.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jpeg"/><Relationship Id="rId1" Type="http://schemas.openxmlformats.org/officeDocument/2006/relationships/slideLayout" Target="../slideLayouts/slideLayout8.xml"/><Relationship Id="rId2" Type="http://schemas.openxmlformats.org/officeDocument/2006/relationships/image" Target="../media/image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microsoft.com/office/2007/relationships/hdphoto" Target="NUL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SU2 Overview and Installation</a:t>
            </a:r>
            <a:endParaRPr lang="en-US" dirty="0"/>
          </a:p>
        </p:txBody>
      </p:sp>
      <p:sp>
        <p:nvSpPr>
          <p:cNvPr id="5" name="Subtitle 4"/>
          <p:cNvSpPr>
            <a:spLocks noGrp="1"/>
          </p:cNvSpPr>
          <p:nvPr>
            <p:ph type="subTitle" idx="1"/>
          </p:nvPr>
        </p:nvSpPr>
        <p:spPr/>
        <p:txBody>
          <a:bodyPr/>
          <a:lstStyle/>
          <a:p>
            <a:r>
              <a:rPr lang="en-US" dirty="0" smtClean="0"/>
              <a:t>Pointwise® and SU2 </a:t>
            </a:r>
            <a:r>
              <a:rPr lang="en-US" dirty="0"/>
              <a:t>J</a:t>
            </a:r>
            <a:r>
              <a:rPr lang="en-US" dirty="0" smtClean="0"/>
              <a:t>oint Workshop</a:t>
            </a:r>
          </a:p>
          <a:p>
            <a:r>
              <a:rPr lang="en-US" dirty="0" smtClean="0"/>
              <a:t>Sept 29</a:t>
            </a:r>
            <a:r>
              <a:rPr lang="en-US" sz="2800" baseline="30000" dirty="0" smtClean="0"/>
              <a:t>th</a:t>
            </a:r>
            <a:r>
              <a:rPr lang="en-US" dirty="0" smtClean="0"/>
              <a:t>-30</a:t>
            </a:r>
            <a:r>
              <a:rPr lang="en-US" sz="2800" baseline="30000" dirty="0" smtClean="0"/>
              <a:t>th</a:t>
            </a:r>
            <a:r>
              <a:rPr lang="en-US" dirty="0" smtClean="0"/>
              <a:t>, 2014</a:t>
            </a:r>
            <a:endParaRPr lang="en-US" dirty="0"/>
          </a:p>
        </p:txBody>
      </p:sp>
      <p:sp>
        <p:nvSpPr>
          <p:cNvPr id="7" name="Text Placeholder 6"/>
          <p:cNvSpPr>
            <a:spLocks noGrp="1"/>
          </p:cNvSpPr>
          <p:nvPr>
            <p:ph type="body" sz="quarter" idx="18"/>
          </p:nvPr>
        </p:nvSpPr>
        <p:spPr/>
        <p:txBody>
          <a:bodyPr/>
          <a:lstStyle/>
          <a:p>
            <a:r>
              <a:rPr lang="en-US" u="sng" dirty="0" smtClean="0"/>
              <a:t>Thomas D. </a:t>
            </a:r>
            <a:r>
              <a:rPr lang="en-US" u="sng" dirty="0" err="1" smtClean="0"/>
              <a:t>Economon</a:t>
            </a:r>
            <a:r>
              <a:rPr lang="en-US" dirty="0" smtClean="0"/>
              <a:t>, Francisco Palacios</a:t>
            </a:r>
          </a:p>
          <a:p>
            <a:r>
              <a:rPr lang="en-US" dirty="0"/>
              <a:t>Aeronautics &amp; Astronautics </a:t>
            </a:r>
            <a:r>
              <a:rPr lang="en-US" dirty="0" smtClean="0"/>
              <a:t>Department (Stanford University)</a:t>
            </a:r>
            <a:endParaRPr lang="en-US" dirty="0"/>
          </a:p>
        </p:txBody>
      </p:sp>
    </p:spTree>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advTm="55624">
        <p:fade/>
      </p:transition>
    </mc:Choice>
    <mc:Fallback>
      <p:transition advTm="55624">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898526" y="2560050"/>
            <a:ext cx="3659189" cy="1629863"/>
          </a:xfrm>
        </p:spPr>
        <p:txBody>
          <a:bodyPr>
            <a:normAutofit/>
          </a:bodyPr>
          <a:lstStyle/>
          <a:p>
            <a:pPr marL="400050" indent="-400050">
              <a:buAutoNum type="romanUcParenR"/>
            </a:pPr>
            <a:r>
              <a:rPr lang="en-US" dirty="0" smtClean="0">
                <a:solidFill>
                  <a:schemeClr val="bg1">
                    <a:lumMod val="50000"/>
                  </a:schemeClr>
                </a:solidFill>
              </a:rPr>
              <a:t>What is SU2?</a:t>
            </a:r>
            <a:endParaRPr lang="en-US" dirty="0" smtClean="0">
              <a:solidFill>
                <a:schemeClr val="bg1">
                  <a:lumMod val="50000"/>
                </a:schemeClr>
              </a:solidFill>
            </a:endParaRPr>
          </a:p>
          <a:p>
            <a:pPr marL="400050" indent="-400050">
              <a:buAutoNum type="romanUcParenR"/>
            </a:pPr>
            <a:r>
              <a:rPr lang="en-US" dirty="0" smtClean="0"/>
              <a:t>Progress to </a:t>
            </a:r>
            <a:r>
              <a:rPr lang="en-US" dirty="0" err="1" smtClean="0"/>
              <a:t>DAte</a:t>
            </a:r>
            <a:endParaRPr lang="en-US" dirty="0" smtClean="0"/>
          </a:p>
          <a:p>
            <a:pPr marL="285750" indent="-285750">
              <a:buAutoNum type="romanUcParenR"/>
            </a:pPr>
            <a:r>
              <a:rPr lang="en-US" dirty="0" smtClean="0">
                <a:solidFill>
                  <a:schemeClr val="bg1">
                    <a:lumMod val="50000"/>
                  </a:schemeClr>
                </a:solidFill>
              </a:rPr>
              <a:t> A new era</a:t>
            </a:r>
          </a:p>
          <a:p>
            <a:pPr marL="285750" indent="-285750">
              <a:buAutoNum type="romanUcParenR"/>
            </a:pPr>
            <a:r>
              <a:rPr lang="en-US" dirty="0" smtClean="0">
                <a:solidFill>
                  <a:schemeClr val="bg1">
                    <a:lumMod val="50000"/>
                  </a:schemeClr>
                </a:solidFill>
              </a:rPr>
              <a:t> getting started</a:t>
            </a:r>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82514631"/>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advTm="9613">
        <p:fade/>
      </p:transition>
    </mc:Choice>
    <mc:Fallback>
      <p:transition advTm="9613">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405095" y="1038220"/>
            <a:ext cx="5121381" cy="5393532"/>
          </a:xfrm>
          <a:prstGeom prst="rect">
            <a:avLst/>
          </a:prstGeom>
        </p:spPr>
      </p:pic>
      <p:pic>
        <p:nvPicPr>
          <p:cNvPr id="11" name="Picture 10"/>
          <p:cNvPicPr>
            <a:picLocks noChangeAspect="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4701128" y="1532186"/>
            <a:ext cx="3859211" cy="3679138"/>
          </a:xfrm>
          <a:prstGeom prst="rect">
            <a:avLst/>
          </a:prstGeom>
        </p:spPr>
      </p:pic>
      <p:pic>
        <p:nvPicPr>
          <p:cNvPr id="12" name="Picture 11"/>
          <p:cNvPicPr>
            <a:picLocks noChangeAspect="1"/>
          </p:cNvPicPr>
          <p:nvPr/>
        </p:nvPicPr>
        <p:blipFill rotWithShape="1">
          <a:blip r:embed="rId5"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p:blipFill>
        <p:spPr>
          <a:xfrm>
            <a:off x="791116" y="3902128"/>
            <a:ext cx="4265250" cy="2644468"/>
          </a:xfrm>
          <a:prstGeom prst="rect">
            <a:avLst/>
          </a:prstGeom>
        </p:spPr>
      </p:pic>
      <p:pic>
        <p:nvPicPr>
          <p:cNvPr id="9" name="Picture 8"/>
          <p:cNvPicPr>
            <a:picLocks noChangeAspect="1"/>
          </p:cNvPicPr>
          <p:nvPr/>
        </p:nvPicPr>
        <p:blipFill>
          <a:blip r:embed="rId6"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1420672" y="2780116"/>
            <a:ext cx="3337978" cy="3516246"/>
          </a:xfrm>
          <a:prstGeom prst="rect">
            <a:avLst/>
          </a:prstGeom>
          <a:noFill/>
          <a:ln>
            <a:noFill/>
          </a:ln>
        </p:spPr>
      </p:pic>
      <p:pic>
        <p:nvPicPr>
          <p:cNvPr id="8" name="Picture 7"/>
          <p:cNvPicPr>
            <a:picLocks noChangeAspect="1"/>
          </p:cNvPicPr>
          <p:nvPr/>
        </p:nvPicPr>
        <p:blipFill>
          <a:blip r:embed="rId7"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5328497" y="3149939"/>
            <a:ext cx="3385754" cy="3227773"/>
          </a:xfrm>
          <a:prstGeom prst="rect">
            <a:avLst/>
          </a:prstGeom>
        </p:spPr>
      </p:pic>
      <p:pic>
        <p:nvPicPr>
          <p:cNvPr id="5" name="Picture 4"/>
          <p:cNvPicPr>
            <a:picLocks noChangeAspect="1"/>
          </p:cNvPicPr>
          <p:nvPr/>
        </p:nvPicPr>
        <p:blipFill>
          <a:blip r:embed="rId8"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5328497" y="1673182"/>
            <a:ext cx="3672978" cy="3868161"/>
          </a:xfrm>
          <a:prstGeom prst="rect">
            <a:avLst/>
          </a:prstGeom>
        </p:spPr>
      </p:pic>
      <p:pic>
        <p:nvPicPr>
          <p:cNvPr id="6" name="Picture 5"/>
          <p:cNvPicPr>
            <a:picLocks noChangeAspect="1"/>
          </p:cNvPicPr>
          <p:nvPr/>
        </p:nvPicPr>
        <p:blipFill>
          <a:blip r:embed="rId9"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584853" y="1130231"/>
            <a:ext cx="3511082" cy="3697662"/>
          </a:xfrm>
          <a:prstGeom prst="rect">
            <a:avLst/>
          </a:prstGeom>
        </p:spPr>
      </p:pic>
      <p:pic>
        <p:nvPicPr>
          <p:cNvPr id="4" name="Picture 3"/>
          <p:cNvPicPr>
            <a:picLocks noChangeAspect="1"/>
          </p:cNvPicPr>
          <p:nvPr/>
        </p:nvPicPr>
        <p:blipFill>
          <a:blip r:embed="rId10"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2816577" y="1673182"/>
            <a:ext cx="4030996" cy="4049263"/>
          </a:xfrm>
          <a:prstGeom prst="rect">
            <a:avLst/>
          </a:prstGeom>
        </p:spPr>
      </p:pic>
      <p:sp>
        <p:nvSpPr>
          <p:cNvPr id="14" name="Title 2"/>
          <p:cNvSpPr>
            <a:spLocks noGrp="1"/>
          </p:cNvSpPr>
          <p:nvPr>
            <p:ph type="title"/>
          </p:nvPr>
        </p:nvSpPr>
        <p:spPr>
          <a:xfrm>
            <a:off x="948776" y="371550"/>
            <a:ext cx="7707862" cy="650699"/>
          </a:xfrm>
        </p:spPr>
        <p:txBody>
          <a:bodyPr/>
          <a:lstStyle/>
          <a:p>
            <a:r>
              <a:rPr lang="en-US" sz="2800" dirty="0" smtClean="0"/>
              <a:t>SU2 Infrastructure</a:t>
            </a:r>
            <a:endParaRPr lang="en-US" sz="2800" dirty="0"/>
          </a:p>
        </p:txBody>
      </p:sp>
    </p:spTree>
    <p:custDataLst>
      <p:tags r:id="rId1"/>
    </p:custDataLst>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76478448"/>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advTm="57361">
        <p:fade/>
      </p:transition>
    </mc:Choice>
    <mc:Fallback>
      <p:transition advTm="573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global_reach.png"/>
          <p:cNvPicPr>
            <a:picLocks noChangeAspect="1"/>
          </p:cNvPicPr>
          <p:nvPr/>
        </p:nvPicPr>
        <p:blipFill>
          <a:blip r:embed="rId2"/>
          <a:stretch>
            <a:fillRect/>
          </a:stretch>
        </p:blipFill>
        <p:spPr>
          <a:xfrm>
            <a:off x="996696" y="1489547"/>
            <a:ext cx="7409177" cy="4962472"/>
          </a:xfrm>
          <a:prstGeom prst="rect">
            <a:avLst/>
          </a:prstGeom>
        </p:spPr>
      </p:pic>
      <p:sp>
        <p:nvSpPr>
          <p:cNvPr id="2" name="Title 1"/>
          <p:cNvSpPr>
            <a:spLocks noGrp="1"/>
          </p:cNvSpPr>
          <p:nvPr>
            <p:ph type="title"/>
          </p:nvPr>
        </p:nvSpPr>
        <p:spPr>
          <a:xfrm>
            <a:off x="948776" y="154038"/>
            <a:ext cx="7707862" cy="650699"/>
          </a:xfrm>
        </p:spPr>
        <p:txBody>
          <a:bodyPr/>
          <a:lstStyle/>
          <a:p>
            <a:r>
              <a:rPr lang="en-US" sz="2800" dirty="0" smtClean="0"/>
              <a:t>Global Reach</a:t>
            </a:r>
            <a:endParaRPr lang="en-US" sz="2800" dirty="0"/>
          </a:p>
        </p:txBody>
      </p:sp>
      <p:sp>
        <p:nvSpPr>
          <p:cNvPr id="5" name="Rounded Rectangle 4"/>
          <p:cNvSpPr/>
          <p:nvPr/>
        </p:nvSpPr>
        <p:spPr>
          <a:xfrm>
            <a:off x="678048" y="1087202"/>
            <a:ext cx="8195224" cy="565049"/>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t>Since release in Jan. 2012: 102,000+ web visits across 160 countries</a:t>
            </a:r>
            <a:endParaRPr lang="en-US" sz="2000" dirty="0" smtClean="0"/>
          </a:p>
        </p:txBody>
      </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a:xfrm>
            <a:off x="948776" y="323622"/>
            <a:ext cx="7707862" cy="650699"/>
          </a:xfrm>
        </p:spPr>
        <p:txBody>
          <a:bodyPr/>
          <a:lstStyle/>
          <a:p>
            <a:r>
              <a:rPr lang="en-US" sz="2800" dirty="0" smtClean="0"/>
              <a:t>Global Reach</a:t>
            </a:r>
            <a:endParaRPr lang="en-US" sz="2800" dirty="0"/>
          </a:p>
        </p:txBody>
      </p:sp>
      <p:pic>
        <p:nvPicPr>
          <p:cNvPr id="6" name="Picture 5" descr="top_ten.png"/>
          <p:cNvPicPr>
            <a:picLocks noChangeAspect="1"/>
          </p:cNvPicPr>
          <p:nvPr/>
        </p:nvPicPr>
        <p:blipFill>
          <a:blip r:embed="rId2"/>
          <a:stretch>
            <a:fillRect/>
          </a:stretch>
        </p:blipFill>
        <p:spPr>
          <a:xfrm>
            <a:off x="2519303" y="1375184"/>
            <a:ext cx="4105394" cy="3849502"/>
          </a:xfrm>
          <a:prstGeom prst="rect">
            <a:avLst/>
          </a:prstGeom>
        </p:spPr>
      </p:pic>
      <p:sp>
        <p:nvSpPr>
          <p:cNvPr id="4" name="Rounded Rectangle 3"/>
          <p:cNvSpPr/>
          <p:nvPr/>
        </p:nvSpPr>
        <p:spPr>
          <a:xfrm>
            <a:off x="888043" y="5546279"/>
            <a:ext cx="7367914" cy="565049"/>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t>10,000+ downloads, 6,200+ email addresses on the user list</a:t>
            </a:r>
            <a:endParaRPr lang="en-US" sz="2000" dirty="0" smtClean="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065474459"/>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SU2_Workshop_Agenda_v2.0.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911818" y="1201979"/>
            <a:ext cx="3497581" cy="4526280"/>
          </a:xfrm>
          <a:prstGeom prst="rect">
            <a:avLst/>
          </a:prstGeom>
          <a:ln>
            <a:solidFill>
              <a:schemeClr val="tx1"/>
            </a:solidFill>
          </a:ln>
        </p:spPr>
      </p:pic>
      <p:sp>
        <p:nvSpPr>
          <p:cNvPr id="2" name="Title 1"/>
          <p:cNvSpPr>
            <a:spLocks noGrp="1"/>
          </p:cNvSpPr>
          <p:nvPr>
            <p:ph type="title"/>
          </p:nvPr>
        </p:nvSpPr>
        <p:spPr>
          <a:xfrm>
            <a:off x="948776" y="251730"/>
            <a:ext cx="7707862" cy="650699"/>
          </a:xfrm>
        </p:spPr>
        <p:txBody>
          <a:bodyPr/>
          <a:lstStyle/>
          <a:p>
            <a:r>
              <a:rPr lang="en-US" sz="2800" dirty="0" smtClean="0"/>
              <a:t>3</a:t>
            </a:r>
            <a:r>
              <a:rPr lang="en-US" sz="2800" baseline="30000" dirty="0" smtClean="0"/>
              <a:t>rd</a:t>
            </a:r>
            <a:r>
              <a:rPr lang="en-US" sz="2800" dirty="0" smtClean="0"/>
              <a:t> Major Workshop</a:t>
            </a:r>
            <a:endParaRPr lang="en-US" sz="2800" dirty="0"/>
          </a:p>
        </p:txBody>
      </p:sp>
      <p:pic>
        <p:nvPicPr>
          <p:cNvPr id="5" name="Picture 4" descr="Workshop_Agenda.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2770216" y="1453596"/>
            <a:ext cx="3603568" cy="4663440"/>
          </a:xfrm>
          <a:prstGeom prst="rect">
            <a:avLst/>
          </a:prstGeom>
        </p:spPr>
      </p:pic>
      <p:pic>
        <p:nvPicPr>
          <p:cNvPr id="4" name="Picture 3" descr="Pointwise_SU2_Workshop_Agenda.pdf"/>
          <p:cNvPicPr>
            <a:picLocks noChangeAspect="1"/>
          </p:cNvPicPr>
          <p:nvPr/>
        </p:nvPicPr>
        <mc:AlternateContent>
          <mc:Choice xmlns:ma="http://schemas.microsoft.com/office/mac/drawingml/2008/main" Requires="ma">
            <p:blipFill>
              <a:blip r:embed="rId6"/>
              <a:stretch>
                <a:fillRect/>
              </a:stretch>
            </p:blipFill>
          </mc:Choice>
          <mc:Fallback>
            <p:blipFill>
              <a:blip r:embed="rId7"/>
              <a:stretch>
                <a:fillRect/>
              </a:stretch>
            </p:blipFill>
          </mc:Fallback>
        </mc:AlternateContent>
        <p:spPr>
          <a:xfrm>
            <a:off x="5114803" y="1825025"/>
            <a:ext cx="3603568" cy="4663440"/>
          </a:xfrm>
          <a:prstGeom prst="rect">
            <a:avLst/>
          </a:prstGeom>
        </p:spPr>
      </p:pic>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15</a:t>
            </a:fld>
            <a:endParaRPr sz="2500">
              <a:solidFill>
                <a:srgbClr val="FFFFFF"/>
              </a:solidFill>
            </a:endParaRPr>
          </a:p>
        </p:txBody>
      </p:sp>
      <p:sp>
        <p:nvSpPr>
          <p:cNvPr id="7" name="Content Placeholder 2"/>
          <p:cNvSpPr txBox="1">
            <a:spLocks/>
          </p:cNvSpPr>
          <p:nvPr/>
        </p:nvSpPr>
        <p:spPr>
          <a:xfrm>
            <a:off x="681444" y="941849"/>
            <a:ext cx="8160761" cy="5242297"/>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Font typeface="Arial"/>
              <a:buNone/>
            </a:pPr>
            <a:r>
              <a:rPr lang="en-US" sz="1800" b="1" dirty="0" smtClean="0"/>
              <a:t>Verification and </a:t>
            </a:r>
            <a:r>
              <a:rPr lang="en-US" sz="1800" b="1" dirty="0" smtClean="0"/>
              <a:t>Validation </a:t>
            </a:r>
            <a:r>
              <a:rPr lang="en-US" sz="1800" dirty="0" smtClean="0"/>
              <a:t>is critical. It should address </a:t>
            </a:r>
            <a:r>
              <a:rPr lang="en-US" sz="1800" b="1" dirty="0" smtClean="0"/>
              <a:t>the consistency of the numerical methods</a:t>
            </a:r>
            <a:r>
              <a:rPr lang="en-US" sz="1800" dirty="0" smtClean="0"/>
              <a:t>, a solid </a:t>
            </a:r>
            <a:r>
              <a:rPr lang="en-US" sz="1800" b="1" dirty="0" smtClean="0"/>
              <a:t>accuracy </a:t>
            </a:r>
            <a:r>
              <a:rPr lang="en-US" sz="1800" dirty="0" smtClean="0"/>
              <a:t>assessment for different critical application cases, and </a:t>
            </a:r>
            <a:r>
              <a:rPr lang="en-US" sz="1800" b="1" dirty="0" smtClean="0"/>
              <a:t>sensitivity studies</a:t>
            </a:r>
            <a:r>
              <a:rPr lang="en-US" sz="1800" dirty="0" smtClean="0"/>
              <a:t> with respect to parameters.</a:t>
            </a:r>
          </a:p>
          <a:p>
            <a:pPr marL="0" indent="0">
              <a:lnSpc>
                <a:spcPct val="110000"/>
              </a:lnSpc>
              <a:buFont typeface="Arial"/>
              <a:buNone/>
            </a:pPr>
            <a:endParaRPr lang="en-US" sz="1800" dirty="0" smtClean="0"/>
          </a:p>
          <a:p>
            <a:pPr marL="514350" indent="-514350">
              <a:lnSpc>
                <a:spcPct val="110000"/>
              </a:lnSpc>
              <a:buFont typeface="+mj-lt"/>
              <a:buAutoNum type="arabicPeriod"/>
            </a:pPr>
            <a:r>
              <a:rPr lang="en-US" sz="1800" b="1" dirty="0" smtClean="0"/>
              <a:t>Unit/Test problems: </a:t>
            </a:r>
            <a:r>
              <a:rPr lang="en-US" sz="1800" dirty="0" smtClean="0"/>
              <a:t>zero pressure gradient flat plate boundary layer, bump in a channel, and unsteady flow around a square cylinder. </a:t>
            </a:r>
          </a:p>
          <a:p>
            <a:pPr marL="514350" indent="-514350">
              <a:lnSpc>
                <a:spcPct val="110000"/>
              </a:lnSpc>
              <a:buFont typeface="+mj-lt"/>
              <a:buAutoNum type="arabicPeriod"/>
            </a:pPr>
            <a:r>
              <a:rPr lang="en-US" sz="1800" b="1" dirty="0" smtClean="0"/>
              <a:t>Subsonic airfoil geometries: </a:t>
            </a:r>
            <a:r>
              <a:rPr lang="en-US" sz="1800" dirty="0" smtClean="0"/>
              <a:t>NACA 0012 with attached flow, NACA 4412 with a recirculation bubble, and the McDonnell-Douglas 30P30N three-element high-lift configuration. </a:t>
            </a:r>
          </a:p>
          <a:p>
            <a:pPr marL="514350" indent="-514350">
              <a:lnSpc>
                <a:spcPct val="110000"/>
              </a:lnSpc>
              <a:buFont typeface="+mj-lt"/>
              <a:buAutoNum type="arabicPeriod"/>
            </a:pPr>
            <a:r>
              <a:rPr lang="en-US" sz="1800" b="1" dirty="0" smtClean="0"/>
              <a:t>Subsonic wing and rotorcraft configurations: </a:t>
            </a:r>
            <a:r>
              <a:rPr lang="en-US" sz="1800" dirty="0" smtClean="0"/>
              <a:t>delta wing at a high angle of attack, and the </a:t>
            </a:r>
            <a:r>
              <a:rPr lang="en-US" sz="1800" dirty="0" err="1" smtClean="0"/>
              <a:t>Caradonna</a:t>
            </a:r>
            <a:r>
              <a:rPr lang="en-US" sz="1800" dirty="0" smtClean="0"/>
              <a:t> &amp; Tung rotor. </a:t>
            </a:r>
          </a:p>
          <a:p>
            <a:pPr marL="514350" indent="-514350">
              <a:lnSpc>
                <a:spcPct val="110000"/>
              </a:lnSpc>
              <a:buFont typeface="+mj-lt"/>
              <a:buAutoNum type="arabicPeriod"/>
            </a:pPr>
            <a:r>
              <a:rPr lang="en-US" sz="1800" b="1" dirty="0" smtClean="0"/>
              <a:t>Transonic airfoil geometries: </a:t>
            </a:r>
            <a:r>
              <a:rPr lang="en-US" sz="1800" dirty="0" smtClean="0"/>
              <a:t>NACA 0012 with attached flow after a shock, RAE 2822 with flow separation. </a:t>
            </a:r>
          </a:p>
          <a:p>
            <a:pPr marL="514350" indent="-514350">
              <a:lnSpc>
                <a:spcPct val="110000"/>
              </a:lnSpc>
              <a:buFont typeface="+mj-lt"/>
              <a:buAutoNum type="arabicPeriod"/>
            </a:pPr>
            <a:r>
              <a:rPr lang="en-US" sz="1800" b="1" dirty="0" smtClean="0"/>
              <a:t>Transonic wing and full aircraft configurations: </a:t>
            </a:r>
            <a:r>
              <a:rPr lang="en-US" sz="1800" dirty="0" smtClean="0"/>
              <a:t>ONERA M6, and the DLR F6 model. </a:t>
            </a:r>
            <a:endParaRPr lang="en-US" sz="1800" dirty="0"/>
          </a:p>
        </p:txBody>
      </p:sp>
      <p:sp>
        <p:nvSpPr>
          <p:cNvPr id="8" name="Rectángulo 15"/>
          <p:cNvSpPr/>
          <p:nvPr/>
        </p:nvSpPr>
        <p:spPr>
          <a:xfrm>
            <a:off x="702541" y="5979695"/>
            <a:ext cx="8145885" cy="415498"/>
          </a:xfrm>
          <a:prstGeom prst="rect">
            <a:avLst/>
          </a:prstGeom>
          <a:noFill/>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050" dirty="0" smtClean="0"/>
              <a:t>2013 SU</a:t>
            </a:r>
            <a:r>
              <a:rPr lang="en-US" sz="1050" baseline="30000" dirty="0" smtClean="0"/>
              <a:t>2</a:t>
            </a:r>
            <a:r>
              <a:rPr lang="en-US" sz="1050" dirty="0" smtClean="0"/>
              <a:t> team, "</a:t>
            </a:r>
            <a:r>
              <a:rPr lang="en-US" sz="1050" dirty="0"/>
              <a:t>Stanford University Unstructured (SU2): Open-source analysis and design technology for turbulent flows", AIAA Paper 2014-0243.</a:t>
            </a:r>
          </a:p>
        </p:txBody>
      </p:sp>
      <p:sp>
        <p:nvSpPr>
          <p:cNvPr id="9" name="Title 1"/>
          <p:cNvSpPr txBox="1">
            <a:spLocks/>
          </p:cNvSpPr>
          <p:nvPr/>
        </p:nvSpPr>
        <p:spPr bwMode="auto">
          <a:xfrm>
            <a:off x="948776" y="236625"/>
            <a:ext cx="7707862" cy="65069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0" tIns="45720" rIns="91440" bIns="45720" numCol="1" anchor="b" anchorCtr="0" compatLnSpc="1">
            <a:prstTxWarp prst="textNoShape">
              <a:avLst/>
            </a:prstTxWarp>
          </a:bodyPr>
          <a:lstStyle/>
          <a:p>
            <a:pPr marL="0" marR="0" lvl="0" indent="0" algn="l" defTabSz="457200" rtl="0" eaLnBrk="1" fontAlgn="base" latinLnBrk="0" hangingPunct="1">
              <a:lnSpc>
                <a:spcPct val="85000"/>
              </a:lnSpc>
              <a:spcBef>
                <a:spcPct val="0"/>
              </a:spcBef>
              <a:spcAft>
                <a:spcPct val="0"/>
              </a:spcAft>
              <a:buClrTx/>
              <a:buSzTx/>
              <a:buFontTx/>
              <a:buNone/>
              <a:tabLst/>
              <a:defRPr/>
            </a:pPr>
            <a:r>
              <a:rPr lang="en-US" sz="2800" dirty="0" smtClean="0">
                <a:solidFill>
                  <a:schemeClr val="bg2"/>
                </a:solidFill>
                <a:latin typeface="+mj-lt"/>
              </a:rPr>
              <a:t>Verification &amp; Validation</a:t>
            </a:r>
            <a:endParaRPr kumimoji="0" lang="en-US" sz="2800" b="0" i="0" u="none" strike="noStrike" kern="1200" cap="none" spc="0" normalizeH="0" baseline="0" noProof="0" dirty="0">
              <a:ln>
                <a:noFill/>
              </a:ln>
              <a:solidFill>
                <a:schemeClr val="bg2"/>
              </a:solidFill>
              <a:effectLst/>
              <a:uLnTx/>
              <a:uFillTx/>
              <a:latin typeface="+mj-lt"/>
              <a:ea typeface="ＭＳ Ｐゴシック" charset="0"/>
              <a:cs typeface="ＭＳ Ｐゴシック" charset="0"/>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52478461"/>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V &amp; V Exercises (RANS)</a:t>
            </a:r>
            <a:endParaRPr lang="en-US" sz="2800" dirty="0"/>
          </a:p>
        </p:txBody>
      </p:sp>
      <p:pic>
        <p:nvPicPr>
          <p:cNvPr id="4" name="Picture 3" descr="Cp.jpg"/>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1129876" y="1351315"/>
            <a:ext cx="2683597" cy="2385726"/>
          </a:xfrm>
          <a:prstGeom prst="rect">
            <a:avLst/>
          </a:prstGeom>
        </p:spPr>
      </p:pic>
      <p:pic>
        <p:nvPicPr>
          <p:cNvPr id="5" name="Picture 4"/>
          <p:cNvPicPr>
            <a:picLocks noChangeAspect="1"/>
          </p:cNvPicPr>
          <p:nvPr/>
        </p:nvPicPr>
        <p:blipFill>
          <a:blip r:embed="rId3"/>
          <a:stretch>
            <a:fillRect/>
          </a:stretch>
        </p:blipFill>
        <p:spPr>
          <a:xfrm>
            <a:off x="690838" y="3784622"/>
            <a:ext cx="2670281" cy="2403253"/>
          </a:xfrm>
          <a:prstGeom prst="rect">
            <a:avLst/>
          </a:prstGeom>
        </p:spPr>
      </p:pic>
      <p:pic>
        <p:nvPicPr>
          <p:cNvPr id="8" name="Picture 7" descr="upper_surface.png"/>
          <p:cNvPicPr>
            <a:picLocks noChangeAspect="1"/>
          </p:cNvPicPr>
          <p:nvPr/>
        </p:nvPicPr>
        <p:blipFill>
          <a:blip r:embed="rId4"/>
          <a:stretch>
            <a:fillRect/>
          </a:stretch>
        </p:blipFill>
        <p:spPr>
          <a:xfrm>
            <a:off x="3887202" y="1391871"/>
            <a:ext cx="5170488" cy="4596563"/>
          </a:xfrm>
          <a:prstGeom prst="rect">
            <a:avLst/>
          </a:prstGeom>
        </p:spPr>
      </p:pic>
      <p:pic>
        <p:nvPicPr>
          <p:cNvPr id="6" name="Picture 5"/>
          <p:cNvPicPr>
            <a:picLocks noChangeAspect="1"/>
          </p:cNvPicPr>
          <p:nvPr/>
        </p:nvPicPr>
        <p:blipFill>
          <a:blip r:embed="rId5"/>
          <a:stretch>
            <a:fillRect/>
          </a:stretch>
        </p:blipFill>
        <p:spPr>
          <a:xfrm>
            <a:off x="2882322" y="5413256"/>
            <a:ext cx="3397329" cy="857826"/>
          </a:xfrm>
          <a:prstGeom prst="rect">
            <a:avLst/>
          </a:prstGeom>
        </p:spPr>
      </p:pic>
      <p:sp>
        <p:nvSpPr>
          <p:cNvPr id="9" name="TextBox 8"/>
          <p:cNvSpPr txBox="1"/>
          <p:nvPr/>
        </p:nvSpPr>
        <p:spPr>
          <a:xfrm>
            <a:off x="7008510" y="4912471"/>
            <a:ext cx="885579" cy="461665"/>
          </a:xfrm>
          <a:prstGeom prst="rect">
            <a:avLst/>
          </a:prstGeom>
          <a:noFill/>
        </p:spPr>
        <p:txBody>
          <a:bodyPr wrap="none" rtlCol="0">
            <a:spAutoFit/>
          </a:bodyPr>
          <a:lstStyle/>
          <a:p>
            <a:r>
              <a:rPr lang="en-US" dirty="0" smtClean="0"/>
              <a:t>CRM</a:t>
            </a:r>
            <a:endParaRPr lang="en-US" dirty="0"/>
          </a:p>
        </p:txBody>
      </p:sp>
      <p:sp>
        <p:nvSpPr>
          <p:cNvPr id="10" name="TextBox 9"/>
          <p:cNvSpPr txBox="1"/>
          <p:nvPr/>
        </p:nvSpPr>
        <p:spPr>
          <a:xfrm>
            <a:off x="3887202" y="6064213"/>
            <a:ext cx="1296900" cy="461665"/>
          </a:xfrm>
          <a:prstGeom prst="rect">
            <a:avLst/>
          </a:prstGeom>
          <a:noFill/>
        </p:spPr>
        <p:txBody>
          <a:bodyPr wrap="none" rtlCol="0">
            <a:spAutoFit/>
          </a:bodyPr>
          <a:lstStyle/>
          <a:p>
            <a:r>
              <a:rPr lang="en-US" dirty="0" smtClean="0"/>
              <a:t>30P30N</a:t>
            </a:r>
            <a:endParaRPr lang="en-US" dirty="0"/>
          </a:p>
        </p:txBody>
      </p:sp>
      <p:sp>
        <p:nvSpPr>
          <p:cNvPr id="11" name="TextBox 10"/>
          <p:cNvSpPr txBox="1"/>
          <p:nvPr/>
        </p:nvSpPr>
        <p:spPr>
          <a:xfrm>
            <a:off x="690838" y="5915225"/>
            <a:ext cx="1592804" cy="461665"/>
          </a:xfrm>
          <a:prstGeom prst="rect">
            <a:avLst/>
          </a:prstGeom>
          <a:noFill/>
        </p:spPr>
        <p:txBody>
          <a:bodyPr wrap="none" rtlCol="0">
            <a:spAutoFit/>
          </a:bodyPr>
          <a:lstStyle/>
          <a:p>
            <a:r>
              <a:rPr lang="en-US" dirty="0" smtClean="0"/>
              <a:t>Trap Wing</a:t>
            </a:r>
            <a:endParaRPr lang="en-US" dirty="0"/>
          </a:p>
        </p:txBody>
      </p:sp>
      <p:sp>
        <p:nvSpPr>
          <p:cNvPr id="12" name="TextBox 11"/>
          <p:cNvSpPr txBox="1"/>
          <p:nvPr/>
        </p:nvSpPr>
        <p:spPr>
          <a:xfrm>
            <a:off x="690838" y="1821212"/>
            <a:ext cx="1245052" cy="461665"/>
          </a:xfrm>
          <a:prstGeom prst="rect">
            <a:avLst/>
          </a:prstGeom>
          <a:noFill/>
        </p:spPr>
        <p:txBody>
          <a:bodyPr wrap="none" rtlCol="0">
            <a:spAutoFit/>
          </a:bodyPr>
          <a:lstStyle/>
          <a:p>
            <a:r>
              <a:rPr lang="en-US" dirty="0" smtClean="0"/>
              <a:t>DLR F6</a:t>
            </a:r>
            <a:endParaRPr lang="en-US" dirty="0"/>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ea typeface="ＭＳ Ｐゴシック" charset="-128"/>
                <a:cs typeface="ＭＳ Ｐゴシック" charset="-128"/>
              </a:rPr>
              <a:t>Ongoing Collaborations</a:t>
            </a:r>
            <a:endParaRPr lang="en-US" sz="2800" dirty="0"/>
          </a:p>
        </p:txBody>
      </p:sp>
      <p:sp>
        <p:nvSpPr>
          <p:cNvPr id="5" name="Content Placeholder 2"/>
          <p:cNvSpPr>
            <a:spLocks noGrp="1"/>
          </p:cNvSpPr>
          <p:nvPr>
            <p:ph sz="quarter" idx="10"/>
          </p:nvPr>
        </p:nvSpPr>
        <p:spPr>
          <a:xfrm>
            <a:off x="749494" y="1385199"/>
            <a:ext cx="8050120" cy="4917870"/>
          </a:xfrm>
          <a:prstGeom prst="rect">
            <a:avLst/>
          </a:prstGeom>
        </p:spPr>
        <p:txBody>
          <a:bodyPr>
            <a:normAutofit lnSpcReduction="10000"/>
          </a:bodyPr>
          <a:lstStyle/>
          <a:p>
            <a:pPr>
              <a:lnSpc>
                <a:spcPct val="110000"/>
              </a:lnSpc>
              <a:spcAft>
                <a:spcPts val="600"/>
              </a:spcAft>
              <a:buFont typeface="Wingdings" charset="2"/>
              <a:buChar char="§"/>
            </a:pPr>
            <a:r>
              <a:rPr lang="en-US" sz="2000" dirty="0" err="1" smtClean="0">
                <a:solidFill>
                  <a:srgbClr val="000000"/>
                </a:solidFill>
              </a:rPr>
              <a:t>Pointwise</a:t>
            </a:r>
            <a:r>
              <a:rPr lang="en-US" sz="2000" dirty="0" smtClean="0">
                <a:solidFill>
                  <a:srgbClr val="000000"/>
                </a:solidFill>
              </a:rPr>
              <a:t>!</a:t>
            </a:r>
          </a:p>
          <a:p>
            <a:pPr>
              <a:lnSpc>
                <a:spcPct val="110000"/>
              </a:lnSpc>
              <a:spcAft>
                <a:spcPts val="600"/>
              </a:spcAft>
              <a:buFont typeface="Wingdings" charset="2"/>
              <a:buChar char="§"/>
            </a:pPr>
            <a:r>
              <a:rPr lang="en-US" sz="2000" dirty="0" smtClean="0">
                <a:solidFill>
                  <a:srgbClr val="000000"/>
                </a:solidFill>
              </a:rPr>
              <a:t>Intel </a:t>
            </a:r>
            <a:r>
              <a:rPr lang="en-US" sz="2000" dirty="0" smtClean="0">
                <a:solidFill>
                  <a:srgbClr val="000000"/>
                </a:solidFill>
              </a:rPr>
              <a:t>Parallel Computing Center: SU2_PHI, improving performance and scalability while retaining flexibility.  Porting to advanced Xeon and Phi architectures with high performance?  Design in a box</a:t>
            </a:r>
            <a:r>
              <a:rPr lang="en-US" sz="2000" dirty="0" smtClean="0">
                <a:solidFill>
                  <a:srgbClr val="000000"/>
                </a:solidFill>
              </a:rPr>
              <a:t>?</a:t>
            </a:r>
          </a:p>
          <a:p>
            <a:pPr>
              <a:lnSpc>
                <a:spcPct val="110000"/>
              </a:lnSpc>
              <a:spcAft>
                <a:spcPts val="600"/>
              </a:spcAft>
              <a:buFont typeface="Wingdings" charset="2"/>
              <a:buChar char="§"/>
            </a:pPr>
            <a:r>
              <a:rPr lang="en-US" sz="2000" dirty="0" smtClean="0">
                <a:solidFill>
                  <a:srgbClr val="000000"/>
                </a:solidFill>
              </a:rPr>
              <a:t>U</a:t>
            </a:r>
            <a:r>
              <a:rPr lang="en-US" sz="2000" dirty="0" smtClean="0">
                <a:solidFill>
                  <a:srgbClr val="000000"/>
                </a:solidFill>
              </a:rPr>
              <a:t>. </a:t>
            </a:r>
            <a:r>
              <a:rPr lang="en-US" sz="2000" dirty="0" err="1" smtClean="0">
                <a:solidFill>
                  <a:srgbClr val="000000"/>
                </a:solidFill>
              </a:rPr>
              <a:t>Braunschweig</a:t>
            </a:r>
            <a:r>
              <a:rPr lang="en-US" sz="2000" dirty="0" smtClean="0">
                <a:solidFill>
                  <a:srgbClr val="000000"/>
                </a:solidFill>
              </a:rPr>
              <a:t>: improving turbulence models</a:t>
            </a:r>
          </a:p>
          <a:p>
            <a:pPr>
              <a:lnSpc>
                <a:spcPct val="110000"/>
              </a:lnSpc>
              <a:spcAft>
                <a:spcPts val="600"/>
              </a:spcAft>
              <a:buFont typeface="Wingdings" charset="2"/>
              <a:buChar char="§"/>
            </a:pPr>
            <a:r>
              <a:rPr lang="en-US" sz="2000" dirty="0" smtClean="0">
                <a:solidFill>
                  <a:srgbClr val="000000"/>
                </a:solidFill>
              </a:rPr>
              <a:t>Univ. of Aachen (Prof. </a:t>
            </a:r>
            <a:r>
              <a:rPr lang="en-US" sz="2000" dirty="0" err="1" smtClean="0">
                <a:solidFill>
                  <a:srgbClr val="000000"/>
                </a:solidFill>
              </a:rPr>
              <a:t>Nico</a:t>
            </a:r>
            <a:r>
              <a:rPr lang="en-US" sz="2000" dirty="0" smtClean="0">
                <a:solidFill>
                  <a:srgbClr val="000000"/>
                </a:solidFill>
              </a:rPr>
              <a:t> </a:t>
            </a:r>
            <a:r>
              <a:rPr lang="en-US" sz="2000" dirty="0" err="1" smtClean="0">
                <a:solidFill>
                  <a:srgbClr val="000000"/>
                </a:solidFill>
              </a:rPr>
              <a:t>Gauger</a:t>
            </a:r>
            <a:r>
              <a:rPr lang="en-US" sz="2000" dirty="0" smtClean="0">
                <a:solidFill>
                  <a:srgbClr val="000000"/>
                </a:solidFill>
              </a:rPr>
              <a:t>): automatic differentiation for steady and unsteady flow control</a:t>
            </a:r>
          </a:p>
          <a:p>
            <a:pPr>
              <a:lnSpc>
                <a:spcPct val="110000"/>
              </a:lnSpc>
              <a:spcAft>
                <a:spcPts val="600"/>
              </a:spcAft>
              <a:buFont typeface="Wingdings" charset="2"/>
              <a:buChar char="§"/>
            </a:pPr>
            <a:r>
              <a:rPr lang="en-US" sz="2000" dirty="0" smtClean="0">
                <a:solidFill>
                  <a:srgbClr val="000000"/>
                </a:solidFill>
              </a:rPr>
              <a:t>Delft University: real gas models</a:t>
            </a:r>
          </a:p>
          <a:p>
            <a:pPr>
              <a:lnSpc>
                <a:spcPct val="110000"/>
              </a:lnSpc>
              <a:spcAft>
                <a:spcPts val="600"/>
              </a:spcAft>
              <a:buFont typeface="Wingdings" charset="2"/>
              <a:buChar char="§"/>
            </a:pPr>
            <a:r>
              <a:rPr lang="en-US" sz="2000" dirty="0" smtClean="0">
                <a:solidFill>
                  <a:srgbClr val="000000"/>
                </a:solidFill>
              </a:rPr>
              <a:t>VKI: mutation++ library for non-</a:t>
            </a:r>
            <a:r>
              <a:rPr lang="en-US" sz="2000" dirty="0" err="1" smtClean="0">
                <a:solidFill>
                  <a:srgbClr val="000000"/>
                </a:solidFill>
              </a:rPr>
              <a:t>eq</a:t>
            </a:r>
            <a:r>
              <a:rPr lang="en-US" sz="2000" dirty="0" smtClean="0">
                <a:solidFill>
                  <a:srgbClr val="000000"/>
                </a:solidFill>
              </a:rPr>
              <a:t>. </a:t>
            </a:r>
            <a:r>
              <a:rPr lang="en-US" sz="2000" dirty="0" smtClean="0">
                <a:solidFill>
                  <a:srgbClr val="000000"/>
                </a:solidFill>
              </a:rPr>
              <a:t>flows and combustion</a:t>
            </a:r>
            <a:endParaRPr lang="en-US" sz="2000" dirty="0" smtClean="0">
              <a:solidFill>
                <a:srgbClr val="000000"/>
              </a:solidFill>
            </a:endParaRPr>
          </a:p>
          <a:p>
            <a:pPr>
              <a:lnSpc>
                <a:spcPct val="110000"/>
              </a:lnSpc>
              <a:spcAft>
                <a:spcPts val="600"/>
              </a:spcAft>
              <a:buFont typeface="Wingdings" charset="2"/>
              <a:buChar char="§"/>
            </a:pPr>
            <a:r>
              <a:rPr lang="en-US" sz="2000" dirty="0" smtClean="0">
                <a:solidFill>
                  <a:srgbClr val="000000"/>
                </a:solidFill>
              </a:rPr>
              <a:t>NASA</a:t>
            </a:r>
            <a:r>
              <a:rPr lang="en-US" sz="2000" dirty="0" smtClean="0">
                <a:solidFill>
                  <a:srgbClr val="000000"/>
                </a:solidFill>
              </a:rPr>
              <a:t>: Integration with </a:t>
            </a:r>
            <a:r>
              <a:rPr lang="en-US" sz="2000" dirty="0" err="1" smtClean="0">
                <a:solidFill>
                  <a:srgbClr val="000000"/>
                </a:solidFill>
              </a:rPr>
              <a:t>OpenMDAO</a:t>
            </a:r>
            <a:r>
              <a:rPr lang="en-US" sz="2000" dirty="0" smtClean="0">
                <a:solidFill>
                  <a:srgbClr val="000000"/>
                </a:solidFill>
              </a:rPr>
              <a:t>, advanced propulsion architectures</a:t>
            </a:r>
          </a:p>
          <a:p>
            <a:pPr>
              <a:lnSpc>
                <a:spcPct val="110000"/>
              </a:lnSpc>
              <a:spcAft>
                <a:spcPts val="600"/>
              </a:spcAft>
              <a:buFont typeface="Wingdings" charset="2"/>
              <a:buChar char="§"/>
            </a:pPr>
            <a:r>
              <a:rPr lang="en-US" sz="2000" dirty="0" smtClean="0">
                <a:solidFill>
                  <a:srgbClr val="000000"/>
                </a:solidFill>
              </a:rPr>
              <a:t>Others:</a:t>
            </a:r>
            <a:r>
              <a:rPr lang="en-US" sz="2000" dirty="0" smtClean="0">
                <a:solidFill>
                  <a:srgbClr val="000000"/>
                </a:solidFill>
              </a:rPr>
              <a:t> </a:t>
            </a:r>
            <a:r>
              <a:rPr lang="en-US" sz="2000" dirty="0" smtClean="0">
                <a:solidFill>
                  <a:srgbClr val="000000"/>
                </a:solidFill>
              </a:rPr>
              <a:t>supersonics, </a:t>
            </a:r>
            <a:r>
              <a:rPr lang="en-US" sz="2000" dirty="0" smtClean="0">
                <a:solidFill>
                  <a:srgbClr val="000000"/>
                </a:solidFill>
              </a:rPr>
              <a:t>transition </a:t>
            </a:r>
            <a:r>
              <a:rPr lang="en-US" sz="2000" dirty="0" smtClean="0">
                <a:solidFill>
                  <a:srgbClr val="000000"/>
                </a:solidFill>
              </a:rPr>
              <a:t>models, UAVs, learning CFD, etc.</a:t>
            </a:r>
          </a:p>
        </p:txBody>
      </p:sp>
    </p:spTree>
    <p:custDataLst>
      <p:tags r:id="rId1"/>
    </p:custDataLst>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45914528"/>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advTm="117919">
        <p:fade/>
      </p:transition>
    </mc:Choice>
    <mc:Fallback>
      <p:transition advTm="117919">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898526" y="2560050"/>
            <a:ext cx="3659189" cy="1629863"/>
          </a:xfrm>
        </p:spPr>
        <p:txBody>
          <a:bodyPr>
            <a:normAutofit/>
          </a:bodyPr>
          <a:lstStyle/>
          <a:p>
            <a:pPr marL="400050" indent="-400050">
              <a:buAutoNum type="romanUcParenR"/>
            </a:pPr>
            <a:r>
              <a:rPr lang="en-US" dirty="0" smtClean="0">
                <a:solidFill>
                  <a:schemeClr val="bg1">
                    <a:lumMod val="50000"/>
                  </a:schemeClr>
                </a:solidFill>
              </a:rPr>
              <a:t>What is SU2?</a:t>
            </a:r>
            <a:endParaRPr lang="en-US" dirty="0" smtClean="0">
              <a:solidFill>
                <a:schemeClr val="bg1">
                  <a:lumMod val="50000"/>
                </a:schemeClr>
              </a:solidFill>
            </a:endParaRPr>
          </a:p>
          <a:p>
            <a:pPr marL="400050" indent="-400050">
              <a:buAutoNum type="romanUcParenR"/>
            </a:pPr>
            <a:r>
              <a:rPr lang="en-US" dirty="0" smtClean="0">
                <a:solidFill>
                  <a:schemeClr val="bg1">
                    <a:lumMod val="50000"/>
                  </a:schemeClr>
                </a:solidFill>
              </a:rPr>
              <a:t>Progress to date</a:t>
            </a:r>
          </a:p>
          <a:p>
            <a:pPr marL="285750" indent="-285750">
              <a:buAutoNum type="romanUcParenR"/>
            </a:pPr>
            <a:r>
              <a:rPr lang="en-US" dirty="0" smtClean="0"/>
              <a:t> A new era</a:t>
            </a:r>
          </a:p>
          <a:p>
            <a:pPr marL="285750" indent="-285750">
              <a:buAutoNum type="romanUcParenR"/>
            </a:pPr>
            <a:r>
              <a:rPr lang="en-US" dirty="0" smtClean="0"/>
              <a:t> </a:t>
            </a:r>
            <a:r>
              <a:rPr lang="en-US" dirty="0" smtClean="0">
                <a:solidFill>
                  <a:schemeClr val="bg1">
                    <a:lumMod val="50000"/>
                  </a:schemeClr>
                </a:solidFill>
              </a:rPr>
              <a:t>getting started</a:t>
            </a:r>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82514631"/>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advTm="9613">
        <p:fade/>
      </p:transition>
    </mc:Choice>
    <mc:Fallback>
      <p:transition advTm="9613">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a:xfrm>
            <a:off x="948776" y="323505"/>
            <a:ext cx="7707862" cy="650699"/>
          </a:xfrm>
        </p:spPr>
        <p:txBody>
          <a:bodyPr/>
          <a:lstStyle/>
          <a:p>
            <a:r>
              <a:rPr lang="en-US" sz="2800" dirty="0" smtClean="0"/>
              <a:t>A </a:t>
            </a:r>
            <a:r>
              <a:rPr lang="en-US" sz="2800" dirty="0" smtClean="0"/>
              <a:t>New Era of Development</a:t>
            </a:r>
            <a:endParaRPr lang="en-US" sz="2800" dirty="0"/>
          </a:p>
        </p:txBody>
      </p:sp>
      <p:pic>
        <p:nvPicPr>
          <p:cNvPr id="6" name="Content Placeholder 5" descr="dev_team.png"/>
          <p:cNvPicPr>
            <a:picLocks noGrp="1" noChangeAspect="1"/>
          </p:cNvPicPr>
          <p:nvPr>
            <p:ph sz="quarter" idx="10"/>
          </p:nvPr>
        </p:nvPicPr>
        <p:blipFill>
          <a:blip r:embed="rId2"/>
          <a:srcRect l="-15359" r="-15359"/>
          <a:stretch>
            <a:fillRect/>
          </a:stretch>
        </p:blipFill>
        <p:spPr>
          <a:ln>
            <a:solidFill>
              <a:schemeClr val="tx1"/>
            </a:solidFill>
          </a:ln>
          <a:effectLst>
            <a:softEdge rad="228600"/>
          </a:effec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065474459"/>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898526" y="2560050"/>
            <a:ext cx="3659189" cy="1629863"/>
          </a:xfrm>
        </p:spPr>
        <p:txBody>
          <a:bodyPr>
            <a:normAutofit/>
          </a:bodyPr>
          <a:lstStyle/>
          <a:p>
            <a:pPr marL="400050" indent="-400050">
              <a:buAutoNum type="romanUcParenR"/>
            </a:pPr>
            <a:r>
              <a:rPr lang="en-US" dirty="0" smtClean="0"/>
              <a:t>What is SU2?</a:t>
            </a:r>
            <a:endParaRPr lang="en-US" dirty="0" smtClean="0"/>
          </a:p>
          <a:p>
            <a:pPr marL="400050" indent="-400050">
              <a:buAutoNum type="romanUcParenR"/>
            </a:pPr>
            <a:r>
              <a:rPr lang="en-US" dirty="0" smtClean="0"/>
              <a:t>Progress to Date</a:t>
            </a:r>
          </a:p>
          <a:p>
            <a:pPr marL="285750" indent="-285750">
              <a:buAutoNum type="romanUcParenR"/>
            </a:pPr>
            <a:r>
              <a:rPr lang="en-US" dirty="0" smtClean="0"/>
              <a:t> A new era</a:t>
            </a:r>
          </a:p>
          <a:p>
            <a:pPr marL="285750" indent="-285750">
              <a:buAutoNum type="romanUcParenR"/>
            </a:pPr>
            <a:r>
              <a:rPr lang="en-US" dirty="0" smtClean="0"/>
              <a:t> getting started</a:t>
            </a:r>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82514631"/>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advTm="9613">
        <p:fade/>
      </p:transition>
    </mc:Choice>
    <mc:Fallback>
      <p:transition advTm="9613">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48776" y="251730"/>
            <a:ext cx="7707862" cy="650699"/>
          </a:xfrm>
        </p:spPr>
        <p:txBody>
          <a:bodyPr/>
          <a:lstStyle/>
          <a:p>
            <a:r>
              <a:rPr lang="en-US" sz="2800" dirty="0" smtClean="0"/>
              <a:t>New Initiatives</a:t>
            </a:r>
            <a:endParaRPr lang="en-US" sz="2800" dirty="0"/>
          </a:p>
        </p:txBody>
      </p:sp>
      <p:pic>
        <p:nvPicPr>
          <p:cNvPr id="8" name="Picture 7" descr="dev_email.png"/>
          <p:cNvPicPr>
            <a:picLocks noChangeAspect="1"/>
          </p:cNvPicPr>
          <p:nvPr/>
        </p:nvPicPr>
        <p:blipFill>
          <a:blip r:embed="rId2"/>
          <a:stretch>
            <a:fillRect/>
          </a:stretch>
        </p:blipFill>
        <p:spPr>
          <a:xfrm>
            <a:off x="948776" y="1419121"/>
            <a:ext cx="2639178" cy="4290144"/>
          </a:xfrm>
          <a:prstGeom prst="rect">
            <a:avLst/>
          </a:prstGeom>
          <a:ln>
            <a:solidFill>
              <a:schemeClr val="tx1"/>
            </a:solidFill>
          </a:ln>
        </p:spPr>
      </p:pic>
      <p:pic>
        <p:nvPicPr>
          <p:cNvPr id="9" name="Picture 8" descr="github.com.png"/>
          <p:cNvPicPr>
            <a:picLocks noChangeAspect="1"/>
          </p:cNvPicPr>
          <p:nvPr/>
        </p:nvPicPr>
        <p:blipFill>
          <a:blip r:embed="rId3"/>
          <a:stretch>
            <a:fillRect/>
          </a:stretch>
        </p:blipFill>
        <p:spPr>
          <a:xfrm>
            <a:off x="3166643" y="1020063"/>
            <a:ext cx="5525935" cy="4090102"/>
          </a:xfrm>
          <a:prstGeom prst="rect">
            <a:avLst/>
          </a:prstGeom>
        </p:spPr>
      </p:pic>
      <p:pic>
        <p:nvPicPr>
          <p:cNvPr id="10" name="Picture 9" descr="youtube.png"/>
          <p:cNvPicPr>
            <a:picLocks noChangeAspect="1"/>
          </p:cNvPicPr>
          <p:nvPr/>
        </p:nvPicPr>
        <p:blipFill>
          <a:blip r:embed="rId4"/>
          <a:stretch>
            <a:fillRect/>
          </a:stretch>
        </p:blipFill>
        <p:spPr>
          <a:xfrm>
            <a:off x="2301064" y="1849624"/>
            <a:ext cx="5977357" cy="4424229"/>
          </a:xfrm>
          <a:prstGeom prst="rect">
            <a:avLst/>
          </a:prstGeom>
        </p:spPr>
      </p:pic>
      <p:sp>
        <p:nvSpPr>
          <p:cNvPr id="7" name="Rounded Rectangle 6"/>
          <p:cNvSpPr/>
          <p:nvPr/>
        </p:nvSpPr>
        <p:spPr>
          <a:xfrm>
            <a:off x="1942317" y="5044283"/>
            <a:ext cx="5665207" cy="1078359"/>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t>Join the new dev list, get involved on </a:t>
            </a:r>
            <a:r>
              <a:rPr lang="en-US" sz="2000" dirty="0" err="1" smtClean="0"/>
              <a:t>GitHub</a:t>
            </a:r>
            <a:r>
              <a:rPr lang="en-US" sz="2000" dirty="0" smtClean="0"/>
              <a:t>, and check out our YouTube broadcasts! Dedicated developer page coming soon.</a:t>
            </a:r>
            <a:endParaRPr lang="en-US" sz="2000" dirty="0" smtClean="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21</a:t>
            </a:fld>
            <a:endParaRPr sz="2500">
              <a:solidFill>
                <a:srgbClr val="FFFFFF"/>
              </a:solidFill>
            </a:endParaRPr>
          </a:p>
        </p:txBody>
      </p:sp>
      <p:sp>
        <p:nvSpPr>
          <p:cNvPr id="9" name="TextBox 8"/>
          <p:cNvSpPr txBox="1"/>
          <p:nvPr/>
        </p:nvSpPr>
        <p:spPr>
          <a:xfrm>
            <a:off x="595000" y="1310084"/>
            <a:ext cx="2734056" cy="1815882"/>
          </a:xfrm>
          <a:prstGeom prst="rect">
            <a:avLst/>
          </a:prstGeom>
          <a:noFill/>
          <a:ln w="6350">
            <a:solidFill>
              <a:schemeClr val="tx1"/>
            </a:solidFill>
          </a:ln>
        </p:spPr>
        <p:txBody>
          <a:bodyPr wrap="square" rtlCol="0">
            <a:spAutoFit/>
          </a:bodyPr>
          <a:lstStyle/>
          <a:p>
            <a:pPr algn="ctr"/>
            <a:r>
              <a:rPr lang="en-US" sz="1400" b="1" dirty="0" smtClean="0">
                <a:latin typeface="Calibri"/>
                <a:cs typeface="Calibri"/>
              </a:rPr>
              <a:t>1a) Read Input</a:t>
            </a:r>
            <a:endParaRPr lang="en-US" sz="1200" dirty="0" smtClean="0">
              <a:latin typeface="Calibri"/>
              <a:cs typeface="Calibri"/>
            </a:endParaRPr>
          </a:p>
          <a:p>
            <a:pPr marL="0" lvl="1" algn="ctr"/>
            <a:r>
              <a:rPr lang="en-US" sz="1200" b="1" dirty="0" smtClean="0">
                <a:solidFill>
                  <a:srgbClr val="800000"/>
                </a:solidFill>
                <a:latin typeface="Calibri"/>
                <a:cs typeface="Calibri"/>
              </a:rPr>
              <a:t>Class</a:t>
            </a:r>
            <a:r>
              <a:rPr lang="en-US" sz="1200" b="1" dirty="0">
                <a:solidFill>
                  <a:srgbClr val="800000"/>
                </a:solidFill>
                <a:latin typeface="Calibri"/>
                <a:cs typeface="Calibri"/>
              </a:rPr>
              <a:t>: </a:t>
            </a:r>
            <a:r>
              <a:rPr lang="en-US" sz="1200" b="1" dirty="0" smtClean="0">
                <a:solidFill>
                  <a:srgbClr val="800000"/>
                </a:solidFill>
                <a:latin typeface="Calibri"/>
                <a:cs typeface="Calibri"/>
              </a:rPr>
              <a:t>CConfig</a:t>
            </a:r>
          </a:p>
          <a:p>
            <a:pPr marL="171450" indent="-171450">
              <a:buFont typeface="Arial"/>
              <a:buChar char="•"/>
            </a:pPr>
            <a:r>
              <a:rPr lang="en-US" sz="1200" dirty="0">
                <a:latin typeface="Calibri"/>
                <a:cs typeface="Calibri"/>
              </a:rPr>
              <a:t>Read the </a:t>
            </a:r>
            <a:r>
              <a:rPr lang="en-US" sz="1200" dirty="0" err="1">
                <a:latin typeface="Calibri"/>
                <a:cs typeface="Calibri"/>
              </a:rPr>
              <a:t>config</a:t>
            </a:r>
            <a:r>
              <a:rPr lang="en-US" sz="1200" dirty="0">
                <a:latin typeface="Calibri"/>
                <a:cs typeface="Calibri"/>
              </a:rPr>
              <a:t> </a:t>
            </a:r>
            <a:r>
              <a:rPr lang="en-US" sz="1200" dirty="0" smtClean="0">
                <a:latin typeface="Calibri"/>
                <a:cs typeface="Calibri"/>
              </a:rPr>
              <a:t>file.</a:t>
            </a:r>
            <a:endParaRPr lang="en-US" sz="1200" dirty="0">
              <a:latin typeface="Calibri"/>
              <a:cs typeface="Calibri"/>
            </a:endParaRPr>
          </a:p>
          <a:p>
            <a:pPr marL="0" lvl="1"/>
            <a:endParaRPr lang="en-US" sz="1200" dirty="0" smtClean="0">
              <a:solidFill>
                <a:srgbClr val="FF0000"/>
              </a:solidFill>
              <a:latin typeface="Calibri"/>
              <a:cs typeface="Calibri"/>
            </a:endParaRPr>
          </a:p>
          <a:p>
            <a:pPr marL="0" lvl="1" algn="ctr"/>
            <a:r>
              <a:rPr lang="en-US" sz="1400" b="1" dirty="0">
                <a:latin typeface="Calibri"/>
                <a:cs typeface="Calibri"/>
              </a:rPr>
              <a:t> </a:t>
            </a:r>
            <a:r>
              <a:rPr lang="en-US" sz="1400" b="1" dirty="0" smtClean="0">
                <a:latin typeface="Calibri"/>
                <a:cs typeface="Calibri"/>
              </a:rPr>
              <a:t>1b) </a:t>
            </a:r>
            <a:r>
              <a:rPr lang="en-US" sz="1400" b="1" dirty="0">
                <a:latin typeface="Calibri"/>
                <a:cs typeface="Calibri"/>
              </a:rPr>
              <a:t>Read </a:t>
            </a:r>
            <a:r>
              <a:rPr lang="en-US" sz="1400" b="1" dirty="0" smtClean="0">
                <a:latin typeface="Calibri"/>
                <a:cs typeface="Calibri"/>
              </a:rPr>
              <a:t>Mesh</a:t>
            </a:r>
            <a:endParaRPr lang="en-US" sz="1400" b="1" dirty="0">
              <a:latin typeface="Calibri"/>
              <a:cs typeface="Calibri"/>
            </a:endParaRPr>
          </a:p>
          <a:p>
            <a:pPr marL="0" lvl="1" algn="ctr"/>
            <a:r>
              <a:rPr lang="en-US" sz="1200" b="1" dirty="0" smtClean="0">
                <a:solidFill>
                  <a:srgbClr val="800000"/>
                </a:solidFill>
                <a:latin typeface="Calibri"/>
                <a:cs typeface="Calibri"/>
              </a:rPr>
              <a:t>Class</a:t>
            </a:r>
            <a:r>
              <a:rPr lang="en-US" sz="1200" b="1" dirty="0">
                <a:solidFill>
                  <a:srgbClr val="800000"/>
                </a:solidFill>
                <a:latin typeface="Calibri"/>
                <a:cs typeface="Calibri"/>
              </a:rPr>
              <a:t>: </a:t>
            </a:r>
            <a:r>
              <a:rPr lang="en-US" sz="1200" b="1" dirty="0" smtClean="0">
                <a:solidFill>
                  <a:srgbClr val="800000"/>
                </a:solidFill>
                <a:latin typeface="Calibri"/>
                <a:cs typeface="Calibri"/>
              </a:rPr>
              <a:t>CGeometry</a:t>
            </a:r>
          </a:p>
          <a:p>
            <a:pPr marL="171450" indent="-171450">
              <a:buFont typeface="Arial"/>
              <a:buChar char="•"/>
            </a:pPr>
            <a:r>
              <a:rPr lang="en-US" sz="1200" dirty="0" smtClean="0">
                <a:latin typeface="Calibri"/>
                <a:cs typeface="Calibri"/>
              </a:rPr>
              <a:t>Read the mesh file.</a:t>
            </a:r>
          </a:p>
          <a:p>
            <a:pPr marL="171450" indent="-171450">
              <a:buFont typeface="Arial"/>
              <a:buChar char="•"/>
            </a:pPr>
            <a:r>
              <a:rPr lang="en-US" sz="1200" dirty="0" smtClean="0">
                <a:latin typeface="Calibri"/>
                <a:cs typeface="Calibri"/>
              </a:rPr>
              <a:t>Set up </a:t>
            </a:r>
            <a:r>
              <a:rPr lang="en-US" sz="1200" dirty="0" err="1" smtClean="0">
                <a:latin typeface="Calibri"/>
                <a:cs typeface="Calibri"/>
              </a:rPr>
              <a:t>multigrid</a:t>
            </a:r>
            <a:r>
              <a:rPr lang="en-US" sz="1200" dirty="0" smtClean="0">
                <a:latin typeface="Calibri"/>
                <a:cs typeface="Calibri"/>
              </a:rPr>
              <a:t> meshes.</a:t>
            </a:r>
            <a:endParaRPr lang="en-US" sz="1200" dirty="0">
              <a:latin typeface="Calibri"/>
              <a:cs typeface="Calibri"/>
            </a:endParaRPr>
          </a:p>
          <a:p>
            <a:pPr marL="171450" indent="-171450">
              <a:buFont typeface="Arial"/>
              <a:buChar char="•"/>
            </a:pPr>
            <a:endParaRPr lang="en-US" sz="1200" dirty="0" smtClean="0">
              <a:latin typeface="Calibri"/>
              <a:cs typeface="Calibri"/>
            </a:endParaRPr>
          </a:p>
        </p:txBody>
      </p:sp>
      <p:sp>
        <p:nvSpPr>
          <p:cNvPr id="10" name="TextBox 9"/>
          <p:cNvSpPr txBox="1"/>
          <p:nvPr/>
        </p:nvSpPr>
        <p:spPr>
          <a:xfrm>
            <a:off x="6697993" y="1314181"/>
            <a:ext cx="2274355" cy="1785104"/>
          </a:xfrm>
          <a:prstGeom prst="rect">
            <a:avLst/>
          </a:prstGeom>
          <a:noFill/>
          <a:ln w="6350">
            <a:solidFill>
              <a:schemeClr val="tx1"/>
            </a:solidFill>
          </a:ln>
        </p:spPr>
        <p:txBody>
          <a:bodyPr wrap="square" rtlCol="0">
            <a:spAutoFit/>
          </a:bodyPr>
          <a:lstStyle/>
          <a:p>
            <a:pPr algn="ctr"/>
            <a:r>
              <a:rPr lang="en-US" sz="1400" b="1" dirty="0" smtClean="0">
                <a:latin typeface="Calibri"/>
                <a:cs typeface="Calibri"/>
              </a:rPr>
              <a:t>3) Write Output</a:t>
            </a:r>
          </a:p>
          <a:p>
            <a:pPr algn="ctr"/>
            <a:r>
              <a:rPr lang="en-US" sz="1200" b="1" dirty="0" smtClean="0">
                <a:solidFill>
                  <a:srgbClr val="800000"/>
                </a:solidFill>
                <a:latin typeface="Calibri"/>
                <a:cs typeface="Calibri"/>
              </a:rPr>
              <a:t>Class: COutput</a:t>
            </a:r>
            <a:endParaRPr lang="en-US" sz="1200" b="1" dirty="0">
              <a:solidFill>
                <a:srgbClr val="800000"/>
              </a:solidFill>
              <a:latin typeface="Calibri"/>
              <a:cs typeface="Calibri"/>
            </a:endParaRPr>
          </a:p>
          <a:p>
            <a:pPr marL="171450" indent="-171450">
              <a:buFont typeface="Arial"/>
              <a:buChar char="•"/>
            </a:pPr>
            <a:r>
              <a:rPr lang="en-US" sz="1200" dirty="0" smtClean="0">
                <a:latin typeface="Calibri"/>
                <a:cs typeface="Calibri"/>
              </a:rPr>
              <a:t>Print on screen</a:t>
            </a:r>
          </a:p>
          <a:p>
            <a:pPr marL="171450" indent="-171450">
              <a:buFont typeface="Arial"/>
              <a:buChar char="•"/>
            </a:pPr>
            <a:r>
              <a:rPr lang="en-US" sz="1200" dirty="0" smtClean="0">
                <a:latin typeface="Calibri"/>
                <a:cs typeface="Calibri"/>
              </a:rPr>
              <a:t>Write solution file</a:t>
            </a:r>
          </a:p>
          <a:p>
            <a:pPr marL="171450" indent="-171450">
              <a:buFont typeface="Arial"/>
              <a:buChar char="•"/>
            </a:pPr>
            <a:r>
              <a:rPr lang="en-US" sz="1200" dirty="0" smtClean="0">
                <a:latin typeface="Calibri"/>
                <a:cs typeface="Calibri"/>
              </a:rPr>
              <a:t>Write restart file</a:t>
            </a:r>
          </a:p>
          <a:p>
            <a:pPr marL="171450" indent="-171450">
              <a:buFont typeface="Arial"/>
              <a:buChar char="•"/>
            </a:pPr>
            <a:r>
              <a:rPr lang="en-US" sz="1200" dirty="0" smtClean="0">
                <a:latin typeface="Calibri"/>
                <a:cs typeface="Calibri"/>
              </a:rPr>
              <a:t>Write history file</a:t>
            </a:r>
          </a:p>
          <a:p>
            <a:pPr lvl="1" algn="ctr"/>
            <a:endParaRPr lang="en-US" sz="1200" dirty="0" smtClean="0">
              <a:solidFill>
                <a:srgbClr val="FF0000"/>
              </a:solidFill>
              <a:latin typeface="Calibri"/>
              <a:cs typeface="Calibri"/>
            </a:endParaRPr>
          </a:p>
          <a:p>
            <a:pPr algn="ctr"/>
            <a:endParaRPr lang="en-US" sz="1200" dirty="0">
              <a:solidFill>
                <a:srgbClr val="FF0000"/>
              </a:solidFill>
              <a:latin typeface="Calibri"/>
              <a:cs typeface="Calibri"/>
            </a:endParaRPr>
          </a:p>
          <a:p>
            <a:pPr algn="ctr"/>
            <a:endParaRPr lang="en-US" sz="1200" dirty="0" smtClean="0">
              <a:latin typeface="Calibri"/>
              <a:cs typeface="Calibri"/>
            </a:endParaRPr>
          </a:p>
        </p:txBody>
      </p:sp>
      <p:sp>
        <p:nvSpPr>
          <p:cNvPr id="11" name="TextBox 10"/>
          <p:cNvSpPr txBox="1"/>
          <p:nvPr/>
        </p:nvSpPr>
        <p:spPr>
          <a:xfrm>
            <a:off x="3645339" y="1313363"/>
            <a:ext cx="2734056" cy="1785104"/>
          </a:xfrm>
          <a:prstGeom prst="rect">
            <a:avLst/>
          </a:prstGeom>
          <a:noFill/>
          <a:ln w="6350">
            <a:solidFill>
              <a:schemeClr val="tx1"/>
            </a:solidFill>
          </a:ln>
        </p:spPr>
        <p:txBody>
          <a:bodyPr wrap="square" rtlCol="0">
            <a:spAutoFit/>
          </a:bodyPr>
          <a:lstStyle/>
          <a:p>
            <a:pPr algn="ctr"/>
            <a:r>
              <a:rPr lang="en-US" sz="1400" b="1" dirty="0" smtClean="0">
                <a:latin typeface="Calibri"/>
                <a:cs typeface="Calibri"/>
              </a:rPr>
              <a:t>2) Solve Equations</a:t>
            </a:r>
          </a:p>
          <a:p>
            <a:pPr algn="ctr"/>
            <a:r>
              <a:rPr lang="en-US" sz="1200" b="1" dirty="0" smtClean="0">
                <a:solidFill>
                  <a:srgbClr val="800000"/>
                </a:solidFill>
                <a:latin typeface="Calibri"/>
                <a:cs typeface="Calibri"/>
              </a:rPr>
              <a:t>Class</a:t>
            </a:r>
            <a:r>
              <a:rPr lang="en-US" sz="1200" b="1" dirty="0">
                <a:solidFill>
                  <a:srgbClr val="800000"/>
                </a:solidFill>
                <a:latin typeface="Calibri"/>
                <a:cs typeface="Calibri"/>
              </a:rPr>
              <a:t>: CSolution</a:t>
            </a:r>
          </a:p>
          <a:p>
            <a:pPr marL="171450" indent="-171450">
              <a:buFont typeface="Arial"/>
              <a:buChar char="•"/>
            </a:pPr>
            <a:r>
              <a:rPr lang="en-US" sz="1200" dirty="0">
                <a:solidFill>
                  <a:srgbClr val="000000"/>
                </a:solidFill>
                <a:latin typeface="Calibri"/>
                <a:cs typeface="Calibri"/>
              </a:rPr>
              <a:t>Euler Equations:    </a:t>
            </a:r>
            <a:r>
              <a:rPr lang="en-US" sz="1200" dirty="0" smtClean="0">
                <a:solidFill>
                  <a:srgbClr val="000000"/>
                </a:solidFill>
                <a:latin typeface="Calibri"/>
                <a:cs typeface="Calibri"/>
              </a:rPr>
              <a:t>   </a:t>
            </a:r>
            <a:r>
              <a:rPr lang="en-US" sz="1200" dirty="0" err="1" smtClean="0">
                <a:solidFill>
                  <a:srgbClr val="000000"/>
                </a:solidFill>
                <a:latin typeface="Calibri"/>
                <a:cs typeface="Calibri"/>
              </a:rPr>
              <a:t>CEulerSolution</a:t>
            </a:r>
            <a:endParaRPr lang="en-US" sz="1200" dirty="0">
              <a:solidFill>
                <a:srgbClr val="000000"/>
              </a:solidFill>
              <a:latin typeface="Calibri"/>
              <a:cs typeface="Calibri"/>
            </a:endParaRPr>
          </a:p>
          <a:p>
            <a:pPr marL="171450" indent="-171450">
              <a:buFont typeface="Arial"/>
              <a:buChar char="•"/>
            </a:pPr>
            <a:r>
              <a:rPr lang="en-US" sz="1200" dirty="0">
                <a:solidFill>
                  <a:srgbClr val="000000"/>
                </a:solidFill>
                <a:latin typeface="Calibri"/>
                <a:cs typeface="Calibri"/>
              </a:rPr>
              <a:t>Plasma Equations: </a:t>
            </a:r>
            <a:r>
              <a:rPr lang="en-US" sz="1200" dirty="0" smtClean="0">
                <a:solidFill>
                  <a:srgbClr val="000000"/>
                </a:solidFill>
                <a:latin typeface="Calibri"/>
                <a:cs typeface="Calibri"/>
              </a:rPr>
              <a:t>   </a:t>
            </a:r>
            <a:r>
              <a:rPr lang="en-US" sz="1200" dirty="0" err="1" smtClean="0">
                <a:solidFill>
                  <a:srgbClr val="000000"/>
                </a:solidFill>
                <a:latin typeface="Calibri"/>
                <a:cs typeface="Calibri"/>
              </a:rPr>
              <a:t>CPlasmaSolution</a:t>
            </a:r>
            <a:endParaRPr lang="en-US" sz="1200" dirty="0">
              <a:solidFill>
                <a:srgbClr val="000000"/>
              </a:solidFill>
              <a:latin typeface="Calibri"/>
              <a:cs typeface="Calibri"/>
            </a:endParaRPr>
          </a:p>
          <a:p>
            <a:pPr marL="171450" indent="-171450">
              <a:buFont typeface="Arial"/>
              <a:buChar char="•"/>
            </a:pPr>
            <a:r>
              <a:rPr lang="en-US" sz="1200" dirty="0" smtClean="0">
                <a:solidFill>
                  <a:srgbClr val="000000"/>
                </a:solidFill>
                <a:latin typeface="Calibri"/>
                <a:cs typeface="Calibri"/>
              </a:rPr>
              <a:t>Euler Adj. Eq.:           </a:t>
            </a:r>
            <a:r>
              <a:rPr lang="en-US" sz="1200" dirty="0" err="1" smtClean="0">
                <a:solidFill>
                  <a:srgbClr val="000000"/>
                </a:solidFill>
                <a:latin typeface="Calibri"/>
                <a:cs typeface="Calibri"/>
              </a:rPr>
              <a:t>CEulerAdjSolution</a:t>
            </a:r>
            <a:endParaRPr lang="en-US" sz="1200" dirty="0" smtClean="0">
              <a:solidFill>
                <a:srgbClr val="000000"/>
              </a:solidFill>
              <a:latin typeface="Calibri"/>
              <a:cs typeface="Calibri"/>
            </a:endParaRPr>
          </a:p>
          <a:p>
            <a:pPr marL="171450" indent="-171450">
              <a:buFont typeface="Arial"/>
              <a:buChar char="•"/>
            </a:pPr>
            <a:r>
              <a:rPr lang="en-US" sz="1200" dirty="0" smtClean="0">
                <a:solidFill>
                  <a:srgbClr val="000000"/>
                </a:solidFill>
                <a:latin typeface="Calibri"/>
                <a:cs typeface="Calibri"/>
              </a:rPr>
              <a:t>Heat Equations:       </a:t>
            </a:r>
            <a:r>
              <a:rPr lang="en-US" sz="1200" dirty="0" err="1" smtClean="0">
                <a:solidFill>
                  <a:srgbClr val="000000"/>
                </a:solidFill>
                <a:latin typeface="Calibri"/>
                <a:cs typeface="Calibri"/>
              </a:rPr>
              <a:t>CHeatSolution</a:t>
            </a:r>
            <a:endParaRPr lang="en-US" sz="1200" dirty="0">
              <a:solidFill>
                <a:srgbClr val="000000"/>
              </a:solidFill>
              <a:latin typeface="Calibri"/>
              <a:cs typeface="Calibri"/>
            </a:endParaRPr>
          </a:p>
          <a:p>
            <a:pPr marL="171450" indent="-171450">
              <a:buFont typeface="Arial"/>
              <a:buChar char="•"/>
            </a:pPr>
            <a:r>
              <a:rPr lang="en-US" sz="1200" dirty="0">
                <a:solidFill>
                  <a:srgbClr val="000000"/>
                </a:solidFill>
                <a:latin typeface="Calibri"/>
                <a:cs typeface="Calibri"/>
              </a:rPr>
              <a:t>And others</a:t>
            </a:r>
            <a:r>
              <a:rPr lang="en-US" sz="1200" dirty="0" smtClean="0">
                <a:solidFill>
                  <a:srgbClr val="000000"/>
                </a:solidFill>
                <a:latin typeface="Calibri"/>
                <a:cs typeface="Calibri"/>
              </a:rPr>
              <a:t>…</a:t>
            </a:r>
          </a:p>
          <a:p>
            <a:endParaRPr lang="en-US" sz="1200" dirty="0" smtClean="0">
              <a:solidFill>
                <a:srgbClr val="000000"/>
              </a:solidFill>
              <a:latin typeface="Calibri"/>
              <a:cs typeface="Calibri"/>
            </a:endParaRPr>
          </a:p>
          <a:p>
            <a:pPr marL="171450" indent="-171450">
              <a:buFont typeface="Arial"/>
              <a:buChar char="•"/>
            </a:pPr>
            <a:endParaRPr lang="en-US" sz="1200" dirty="0" smtClean="0">
              <a:latin typeface="Calibri"/>
              <a:cs typeface="Calibri"/>
            </a:endParaRPr>
          </a:p>
        </p:txBody>
      </p:sp>
      <p:grpSp>
        <p:nvGrpSpPr>
          <p:cNvPr id="2" name="Group 22"/>
          <p:cNvGrpSpPr/>
          <p:nvPr/>
        </p:nvGrpSpPr>
        <p:grpSpPr>
          <a:xfrm>
            <a:off x="518801" y="3098467"/>
            <a:ext cx="8453547" cy="3273654"/>
            <a:chOff x="147101" y="3233961"/>
            <a:chExt cx="8453547" cy="3273654"/>
          </a:xfrm>
        </p:grpSpPr>
        <p:sp>
          <p:nvSpPr>
            <p:cNvPr id="24" name="TextBox 23"/>
            <p:cNvSpPr txBox="1"/>
            <p:nvPr/>
          </p:nvSpPr>
          <p:spPr>
            <a:xfrm>
              <a:off x="3197438" y="3765316"/>
              <a:ext cx="2743200" cy="2708433"/>
            </a:xfrm>
            <a:prstGeom prst="rect">
              <a:avLst/>
            </a:prstGeom>
            <a:noFill/>
            <a:ln w="6350">
              <a:solidFill>
                <a:schemeClr val="tx1"/>
              </a:solidFill>
            </a:ln>
          </p:spPr>
          <p:txBody>
            <a:bodyPr wrap="square" rtlCol="0">
              <a:spAutoFit/>
            </a:bodyPr>
            <a:lstStyle/>
            <a:p>
              <a:pPr algn="ctr"/>
              <a:r>
                <a:rPr lang="en-US" sz="1400" b="1" dirty="0" smtClean="0">
                  <a:latin typeface="Calibri"/>
                  <a:cs typeface="Calibri"/>
                </a:rPr>
                <a:t>Discretization</a:t>
              </a:r>
            </a:p>
            <a:p>
              <a:pPr algn="ctr"/>
              <a:r>
                <a:rPr lang="en-US" sz="1200" b="1" dirty="0" smtClean="0">
                  <a:solidFill>
                    <a:srgbClr val="800000"/>
                  </a:solidFill>
                  <a:latin typeface="Calibri"/>
                  <a:cs typeface="Calibri"/>
                </a:rPr>
                <a:t>Class: CNumerics</a:t>
              </a:r>
            </a:p>
            <a:p>
              <a:r>
                <a:rPr lang="en-US" sz="1200" dirty="0" smtClean="0">
                  <a:latin typeface="Calibri"/>
                  <a:cs typeface="Calibri"/>
                </a:rPr>
                <a:t>Spatial Discretization</a:t>
              </a:r>
            </a:p>
            <a:p>
              <a:pPr marL="171450" indent="-171450">
                <a:buFont typeface="Arial"/>
                <a:buChar char="•"/>
              </a:pPr>
              <a:r>
                <a:rPr lang="en-US" sz="1200" dirty="0" smtClean="0">
                  <a:latin typeface="Calibri"/>
                  <a:cs typeface="Calibri"/>
                </a:rPr>
                <a:t>Convective Flux, Jacobian</a:t>
              </a:r>
            </a:p>
            <a:p>
              <a:pPr marL="628650" lvl="2" indent="-171450">
                <a:buClr>
                  <a:srgbClr val="FF0000"/>
                </a:buClr>
                <a:buFont typeface="Wingdings" charset="2"/>
                <a:buChar char="§"/>
              </a:pPr>
              <a:r>
                <a:rPr lang="en-US" sz="1200" dirty="0" smtClean="0">
                  <a:latin typeface="Calibri"/>
                  <a:cs typeface="Calibri"/>
                </a:rPr>
                <a:t>CNumerics</a:t>
              </a:r>
              <a:r>
                <a:rPr lang="en-US" sz="1200" dirty="0">
                  <a:latin typeface="Calibri"/>
                  <a:cs typeface="Calibri"/>
                </a:rPr>
                <a:t>:</a:t>
              </a:r>
              <a:r>
                <a:rPr lang="en-US" sz="1200" dirty="0" smtClean="0">
                  <a:latin typeface="Calibri"/>
                  <a:cs typeface="Calibri"/>
                </a:rPr>
                <a:t>: Roe</a:t>
              </a:r>
              <a:r>
                <a:rPr lang="en-US" sz="1200" dirty="0">
                  <a:latin typeface="Calibri"/>
                  <a:cs typeface="Calibri"/>
                </a:rPr>
                <a:t>/</a:t>
              </a:r>
              <a:r>
                <a:rPr lang="en-US" sz="1200" dirty="0" smtClean="0">
                  <a:latin typeface="Calibri"/>
                  <a:cs typeface="Calibri"/>
                </a:rPr>
                <a:t>JST/etc.</a:t>
              </a:r>
              <a:endParaRPr lang="en-US" sz="1200" dirty="0">
                <a:latin typeface="Calibri"/>
                <a:cs typeface="Calibri"/>
              </a:endParaRPr>
            </a:p>
            <a:p>
              <a:pPr marL="171450" indent="-171450">
                <a:buFont typeface="Arial"/>
                <a:buChar char="•"/>
              </a:pPr>
              <a:r>
                <a:rPr lang="en-US" sz="1200" dirty="0" smtClean="0">
                  <a:latin typeface="Calibri"/>
                  <a:cs typeface="Calibri"/>
                </a:rPr>
                <a:t>Viscous Flux, </a:t>
              </a:r>
              <a:r>
                <a:rPr lang="en-US" sz="1200" dirty="0">
                  <a:latin typeface="Calibri"/>
                  <a:cs typeface="Calibri"/>
                </a:rPr>
                <a:t>Jacobian</a:t>
              </a:r>
              <a:endParaRPr lang="en-US" sz="1200" dirty="0" smtClean="0">
                <a:latin typeface="Calibri"/>
                <a:cs typeface="Calibri"/>
              </a:endParaRPr>
            </a:p>
            <a:p>
              <a:pPr marL="628650" lvl="2" indent="-171450">
                <a:buClr>
                  <a:srgbClr val="FF0000"/>
                </a:buClr>
                <a:buFont typeface="Wingdings" charset="2"/>
                <a:buChar char="§"/>
              </a:pPr>
              <a:r>
                <a:rPr lang="en-US" sz="1200" dirty="0" smtClean="0">
                  <a:latin typeface="Calibri"/>
                  <a:cs typeface="Calibri"/>
                </a:rPr>
                <a:t>CNumerics</a:t>
              </a:r>
              <a:r>
                <a:rPr lang="en-US" sz="1200" dirty="0">
                  <a:latin typeface="Calibri"/>
                  <a:cs typeface="Calibri"/>
                </a:rPr>
                <a:t>:</a:t>
              </a:r>
              <a:r>
                <a:rPr lang="en-US" sz="1200" dirty="0" smtClean="0">
                  <a:latin typeface="Calibri"/>
                  <a:cs typeface="Calibri"/>
                </a:rPr>
                <a:t>: Avg_Grad/etc.</a:t>
              </a:r>
              <a:endParaRPr lang="en-US" sz="1200" dirty="0">
                <a:latin typeface="Calibri"/>
                <a:cs typeface="Calibri"/>
              </a:endParaRPr>
            </a:p>
            <a:p>
              <a:pPr marL="171450" lvl="1" indent="-171450">
                <a:buFont typeface="Arial"/>
                <a:buChar char="•"/>
              </a:pPr>
              <a:r>
                <a:rPr lang="en-US" sz="1200" dirty="0" smtClean="0">
                  <a:latin typeface="Calibri"/>
                  <a:cs typeface="Calibri"/>
                </a:rPr>
                <a:t>Source Terms, </a:t>
              </a:r>
              <a:r>
                <a:rPr lang="en-US" sz="1200" dirty="0">
                  <a:latin typeface="Calibri"/>
                  <a:cs typeface="Calibri"/>
                </a:rPr>
                <a:t>Jacobian</a:t>
              </a:r>
              <a:endParaRPr lang="en-US" sz="1200" dirty="0" smtClean="0">
                <a:latin typeface="Calibri"/>
                <a:cs typeface="Calibri"/>
              </a:endParaRPr>
            </a:p>
            <a:p>
              <a:pPr marL="628650" lvl="2" indent="-171450">
                <a:buClr>
                  <a:srgbClr val="FF0000"/>
                </a:buClr>
                <a:buFont typeface="Wingdings" charset="2"/>
                <a:buChar char="§"/>
              </a:pPr>
              <a:r>
                <a:rPr lang="en-US" sz="1200" dirty="0" smtClean="0">
                  <a:latin typeface="Calibri"/>
                  <a:cs typeface="Calibri"/>
                </a:rPr>
                <a:t>CNumerics</a:t>
              </a:r>
              <a:r>
                <a:rPr lang="en-US" sz="1200" dirty="0">
                  <a:latin typeface="Calibri"/>
                  <a:cs typeface="Calibri"/>
                </a:rPr>
                <a:t>:: PieceWiseConst</a:t>
              </a:r>
              <a:r>
                <a:rPr lang="en-US" sz="1200" dirty="0" smtClean="0">
                  <a:latin typeface="Calibri"/>
                  <a:cs typeface="Calibri"/>
                </a:rPr>
                <a:t>.</a:t>
              </a:r>
            </a:p>
            <a:p>
              <a:pPr marL="628650" lvl="2" indent="-171450">
                <a:buClr>
                  <a:srgbClr val="FF0000"/>
                </a:buClr>
                <a:buFont typeface="Wingdings" charset="2"/>
                <a:buChar char="§"/>
              </a:pPr>
              <a:endParaRPr lang="en-US" sz="1200" dirty="0" smtClean="0">
                <a:latin typeface="Calibri"/>
                <a:cs typeface="Calibri"/>
              </a:endParaRPr>
            </a:p>
            <a:p>
              <a:r>
                <a:rPr lang="en-US" sz="1200" dirty="0" smtClean="0">
                  <a:latin typeface="Calibri"/>
                  <a:cs typeface="Calibri"/>
                </a:rPr>
                <a:t>Temporal Discretization</a:t>
              </a:r>
              <a:endParaRPr lang="en-US" sz="1200" dirty="0">
                <a:latin typeface="Calibri"/>
                <a:cs typeface="Calibri"/>
              </a:endParaRPr>
            </a:p>
            <a:p>
              <a:pPr marL="171450" indent="-171450">
                <a:buFont typeface="Arial"/>
                <a:buChar char="•"/>
              </a:pPr>
              <a:r>
                <a:rPr lang="en-US" sz="1200" dirty="0" smtClean="0">
                  <a:latin typeface="Calibri"/>
                  <a:cs typeface="Calibri"/>
                </a:rPr>
                <a:t>Implicit </a:t>
              </a:r>
              <a:r>
                <a:rPr lang="en-US" sz="1200" dirty="0">
                  <a:latin typeface="Calibri"/>
                  <a:cs typeface="Calibri"/>
                </a:rPr>
                <a:t>Time </a:t>
              </a:r>
              <a:r>
                <a:rPr lang="en-US" sz="1200" dirty="0" smtClean="0">
                  <a:latin typeface="Calibri"/>
                  <a:cs typeface="Calibri"/>
                </a:rPr>
                <a:t>Integration</a:t>
              </a:r>
            </a:p>
            <a:p>
              <a:pPr marL="171450" indent="-171450">
                <a:buFont typeface="Arial"/>
                <a:buChar char="•"/>
              </a:pPr>
              <a:r>
                <a:rPr lang="en-US" sz="1200" dirty="0">
                  <a:latin typeface="Calibri"/>
                  <a:cs typeface="Calibri"/>
                </a:rPr>
                <a:t>Explicit Euler/ </a:t>
              </a:r>
              <a:r>
                <a:rPr lang="en-US" sz="1200" dirty="0" err="1">
                  <a:latin typeface="Calibri"/>
                  <a:cs typeface="Calibri"/>
                </a:rPr>
                <a:t>Runge-Kutta</a:t>
              </a:r>
              <a:r>
                <a:rPr lang="en-US" sz="1200" dirty="0">
                  <a:latin typeface="Calibri"/>
                  <a:cs typeface="Calibri"/>
                </a:rPr>
                <a:t> </a:t>
              </a:r>
            </a:p>
            <a:p>
              <a:pPr marL="171450" indent="-171450">
                <a:buFont typeface="Arial"/>
                <a:buChar char="•"/>
              </a:pPr>
              <a:r>
                <a:rPr lang="en-US" sz="1200" dirty="0" smtClean="0">
                  <a:latin typeface="Calibri"/>
                  <a:cs typeface="Calibri"/>
                </a:rPr>
                <a:t>Dual Time</a:t>
              </a:r>
              <a:endParaRPr lang="en-US" sz="1200" dirty="0">
                <a:latin typeface="Calibri"/>
                <a:cs typeface="Calibri"/>
              </a:endParaRPr>
            </a:p>
          </p:txBody>
        </p:sp>
        <p:sp>
          <p:nvSpPr>
            <p:cNvPr id="25" name="TextBox 24"/>
            <p:cNvSpPr txBox="1"/>
            <p:nvPr/>
          </p:nvSpPr>
          <p:spPr>
            <a:xfrm>
              <a:off x="6250093" y="3788226"/>
              <a:ext cx="2350555" cy="2708433"/>
            </a:xfrm>
            <a:prstGeom prst="rect">
              <a:avLst/>
            </a:prstGeom>
            <a:noFill/>
            <a:ln w="6350">
              <a:solidFill>
                <a:schemeClr val="tx1"/>
              </a:solidFill>
            </a:ln>
          </p:spPr>
          <p:txBody>
            <a:bodyPr wrap="square" rtlCol="0">
              <a:spAutoFit/>
            </a:bodyPr>
            <a:lstStyle/>
            <a:p>
              <a:pPr algn="ctr"/>
              <a:r>
                <a:rPr lang="en-US" sz="1400" b="1" dirty="0" smtClean="0">
                  <a:latin typeface="Calibri"/>
                  <a:cs typeface="Calibri"/>
                </a:rPr>
                <a:t>Solve Linear System</a:t>
              </a:r>
            </a:p>
            <a:p>
              <a:pPr algn="ctr"/>
              <a:r>
                <a:rPr lang="en-US" sz="1200" b="1" dirty="0">
                  <a:solidFill>
                    <a:srgbClr val="800000"/>
                  </a:solidFill>
                  <a:latin typeface="Calibri"/>
                  <a:cs typeface="Calibri"/>
                </a:rPr>
                <a:t>Class: </a:t>
              </a:r>
              <a:r>
                <a:rPr lang="en-US" sz="1200" b="1" dirty="0" smtClean="0">
                  <a:solidFill>
                    <a:srgbClr val="800000"/>
                  </a:solidFill>
                  <a:latin typeface="Calibri"/>
                  <a:cs typeface="Calibri"/>
                </a:rPr>
                <a:t>CSparseMatrix</a:t>
              </a:r>
              <a:endParaRPr lang="en-US" sz="1200" b="1" dirty="0">
                <a:solidFill>
                  <a:srgbClr val="800000"/>
                </a:solidFill>
                <a:latin typeface="Calibri"/>
                <a:cs typeface="Calibri"/>
              </a:endParaRPr>
            </a:p>
            <a:p>
              <a:pPr marL="171450" indent="-171450">
                <a:buFont typeface="Arial"/>
                <a:buChar char="•"/>
              </a:pPr>
              <a:r>
                <a:rPr lang="en-US" sz="1200" dirty="0" smtClean="0">
                  <a:latin typeface="Calibri"/>
                  <a:cs typeface="Calibri"/>
                </a:rPr>
                <a:t>Linear solvers</a:t>
              </a:r>
            </a:p>
            <a:p>
              <a:pPr marL="628650" lvl="1" indent="-171450">
                <a:buClr>
                  <a:srgbClr val="FF0000"/>
                </a:buClr>
                <a:buFont typeface="Wingdings" charset="2"/>
                <a:buChar char="§"/>
              </a:pPr>
              <a:r>
                <a:rPr lang="en-US" sz="1200" dirty="0" err="1" smtClean="0">
                  <a:latin typeface="Calibri"/>
                  <a:cs typeface="Calibri"/>
                </a:rPr>
                <a:t>BiCSTAB</a:t>
              </a:r>
              <a:endParaRPr lang="en-US" sz="1200" dirty="0" smtClean="0">
                <a:latin typeface="Calibri"/>
                <a:cs typeface="Calibri"/>
              </a:endParaRPr>
            </a:p>
            <a:p>
              <a:pPr marL="628650" lvl="1" indent="-171450">
                <a:buClr>
                  <a:srgbClr val="FF0000"/>
                </a:buClr>
                <a:buFont typeface="Wingdings" charset="2"/>
                <a:buChar char="§"/>
              </a:pPr>
              <a:r>
                <a:rPr lang="en-US" sz="1200" dirty="0">
                  <a:latin typeface="Calibri"/>
                  <a:cs typeface="Calibri"/>
                </a:rPr>
                <a:t>GMRES</a:t>
              </a:r>
            </a:p>
            <a:p>
              <a:pPr marL="171450" indent="-171450">
                <a:buFont typeface="Arial"/>
                <a:buChar char="•"/>
              </a:pPr>
              <a:endParaRPr lang="en-US" sz="1200" dirty="0" smtClean="0">
                <a:latin typeface="Calibri"/>
                <a:cs typeface="Calibri"/>
              </a:endParaRPr>
            </a:p>
            <a:p>
              <a:pPr marL="171450" indent="-171450">
                <a:buFont typeface="Arial"/>
                <a:buChar char="•"/>
              </a:pPr>
              <a:r>
                <a:rPr lang="en-US" sz="1200" dirty="0" smtClean="0">
                  <a:latin typeface="Calibri"/>
                  <a:cs typeface="Calibri"/>
                </a:rPr>
                <a:t>Preconditioners</a:t>
              </a:r>
            </a:p>
            <a:p>
              <a:pPr marL="628650" lvl="1" indent="-171450">
                <a:buClr>
                  <a:srgbClr val="FF0000"/>
                </a:buClr>
                <a:buFont typeface="Wingdings" charset="2"/>
                <a:buChar char="§"/>
              </a:pPr>
              <a:r>
                <a:rPr lang="en-US" sz="1200" dirty="0" smtClean="0">
                  <a:latin typeface="Calibri"/>
                  <a:cs typeface="Calibri"/>
                </a:rPr>
                <a:t>Linelet</a:t>
              </a:r>
            </a:p>
            <a:p>
              <a:pPr marL="628650" lvl="1" indent="-171450">
                <a:buClr>
                  <a:srgbClr val="FF0000"/>
                </a:buClr>
                <a:buFont typeface="Wingdings" charset="2"/>
                <a:buChar char="§"/>
              </a:pPr>
              <a:r>
                <a:rPr lang="en-US" sz="1200" dirty="0" smtClean="0">
                  <a:latin typeface="Calibri"/>
                  <a:cs typeface="Calibri"/>
                </a:rPr>
                <a:t>LU-SGS</a:t>
              </a:r>
            </a:p>
            <a:p>
              <a:pPr marL="628650" lvl="1" indent="-171450">
                <a:buClr>
                  <a:srgbClr val="FF0000"/>
                </a:buClr>
                <a:buFont typeface="Wingdings" charset="2"/>
                <a:buChar char="§"/>
              </a:pPr>
              <a:r>
                <a:rPr lang="en-US" sz="1200" dirty="0" smtClean="0">
                  <a:latin typeface="Calibri"/>
                  <a:cs typeface="Calibri"/>
                </a:rPr>
                <a:t>Low Mach number</a:t>
              </a:r>
            </a:p>
            <a:p>
              <a:pPr marL="171450" indent="-171450">
                <a:buFont typeface="Arial"/>
                <a:buChar char="•"/>
              </a:pPr>
              <a:endParaRPr lang="en-US" sz="1200" dirty="0" smtClean="0">
                <a:latin typeface="Calibri"/>
                <a:cs typeface="Calibri"/>
              </a:endParaRPr>
            </a:p>
            <a:p>
              <a:pPr marL="171450" indent="-171450">
                <a:buFont typeface="Arial"/>
                <a:buChar char="•"/>
              </a:pPr>
              <a:r>
                <a:rPr lang="en-US" sz="1200" dirty="0" smtClean="0">
                  <a:latin typeface="Calibri"/>
                  <a:cs typeface="Calibri"/>
                </a:rPr>
                <a:t>Update solution vector</a:t>
              </a:r>
            </a:p>
            <a:p>
              <a:pPr marL="171450" indent="-171450">
                <a:buFont typeface="Arial"/>
                <a:buChar char="•"/>
              </a:pPr>
              <a:endParaRPr lang="en-US" sz="1200" dirty="0">
                <a:latin typeface="Calibri"/>
                <a:cs typeface="Calibri"/>
              </a:endParaRPr>
            </a:p>
            <a:p>
              <a:pPr marL="171450" indent="-171450">
                <a:buFont typeface="Arial"/>
                <a:buChar char="•"/>
              </a:pPr>
              <a:endParaRPr lang="en-US" sz="1200" dirty="0" smtClean="0">
                <a:latin typeface="Calibri"/>
                <a:cs typeface="Calibri"/>
              </a:endParaRPr>
            </a:p>
          </p:txBody>
        </p:sp>
        <p:sp>
          <p:nvSpPr>
            <p:cNvPr id="26" name="TextBox 25"/>
            <p:cNvSpPr txBox="1"/>
            <p:nvPr/>
          </p:nvSpPr>
          <p:spPr>
            <a:xfrm>
              <a:off x="147101" y="3799182"/>
              <a:ext cx="2743200" cy="2708433"/>
            </a:xfrm>
            <a:prstGeom prst="rect">
              <a:avLst/>
            </a:prstGeom>
            <a:noFill/>
            <a:ln w="6350">
              <a:solidFill>
                <a:schemeClr val="tx1"/>
              </a:solidFill>
            </a:ln>
          </p:spPr>
          <p:txBody>
            <a:bodyPr wrap="square" rtlCol="0">
              <a:spAutoFit/>
            </a:bodyPr>
            <a:lstStyle/>
            <a:p>
              <a:pPr algn="ctr"/>
              <a:r>
                <a:rPr lang="en-US" sz="1400" b="1" dirty="0" smtClean="0">
                  <a:latin typeface="Calibri"/>
                  <a:cs typeface="Calibri"/>
                </a:rPr>
                <a:t>Store Flow Variables</a:t>
              </a:r>
            </a:p>
            <a:p>
              <a:pPr marL="0" lvl="1" algn="ctr"/>
              <a:r>
                <a:rPr lang="en-US" sz="1200" b="1" dirty="0">
                  <a:solidFill>
                    <a:srgbClr val="800000"/>
                  </a:solidFill>
                  <a:latin typeface="Calibri"/>
                  <a:cs typeface="Calibri"/>
                </a:rPr>
                <a:t>Class: </a:t>
              </a:r>
              <a:r>
                <a:rPr lang="en-US" sz="1200" b="1" dirty="0" smtClean="0">
                  <a:solidFill>
                    <a:srgbClr val="800000"/>
                  </a:solidFill>
                  <a:latin typeface="Calibri"/>
                  <a:cs typeface="Calibri"/>
                </a:rPr>
                <a:t>CVariable</a:t>
              </a:r>
              <a:endParaRPr lang="en-US" sz="1200" b="1" dirty="0">
                <a:solidFill>
                  <a:srgbClr val="800000"/>
                </a:solidFill>
                <a:latin typeface="Calibri"/>
                <a:cs typeface="Calibri"/>
              </a:endParaRPr>
            </a:p>
            <a:p>
              <a:pPr marL="171450" indent="-171450">
                <a:buFont typeface="Arial"/>
                <a:buChar char="•"/>
              </a:pPr>
              <a:r>
                <a:rPr lang="en-US" sz="1200" dirty="0" smtClean="0">
                  <a:latin typeface="Calibri"/>
                  <a:cs typeface="Calibri"/>
                </a:rPr>
                <a:t>Stores variables at every mesh node.</a:t>
              </a:r>
            </a:p>
            <a:p>
              <a:pPr marL="171450" indent="-171450">
                <a:buFont typeface="Arial"/>
                <a:buChar char="•"/>
              </a:pPr>
              <a:endParaRPr lang="en-US" sz="1200" dirty="0" smtClean="0">
                <a:latin typeface="Calibri"/>
                <a:cs typeface="Calibri"/>
              </a:endParaRPr>
            </a:p>
            <a:p>
              <a:pPr marL="171450" indent="-171450">
                <a:buFont typeface="Arial"/>
                <a:buChar char="•"/>
              </a:pPr>
              <a:r>
                <a:rPr lang="en-US" sz="1200" dirty="0" smtClean="0">
                  <a:latin typeface="Calibri"/>
                  <a:cs typeface="Calibri"/>
                </a:rPr>
                <a:t>Declare &amp; store all flow variables</a:t>
              </a:r>
            </a:p>
            <a:p>
              <a:pPr marL="628650" lvl="1" indent="-171450">
                <a:buClr>
                  <a:srgbClr val="FF0000"/>
                </a:buClr>
                <a:buFont typeface="Wingdings" charset="2"/>
                <a:buChar char="§"/>
              </a:pPr>
              <a:r>
                <a:rPr lang="en-US" sz="1200" dirty="0" smtClean="0">
                  <a:latin typeface="Calibri"/>
                  <a:cs typeface="Calibri"/>
                </a:rPr>
                <a:t>CEulerVariable: Density, energy etc.</a:t>
              </a:r>
            </a:p>
            <a:p>
              <a:pPr marL="628650" lvl="1" indent="-171450">
                <a:buClr>
                  <a:srgbClr val="FF0000"/>
                </a:buClr>
                <a:buFont typeface="Wingdings" charset="2"/>
                <a:buChar char="§"/>
              </a:pPr>
              <a:r>
                <a:rPr lang="en-US" sz="1200" dirty="0" smtClean="0">
                  <a:latin typeface="Calibri"/>
                  <a:cs typeface="Calibri"/>
                </a:rPr>
                <a:t>CNSVariable: </a:t>
              </a:r>
              <a:r>
                <a:rPr lang="en-US" sz="1200" dirty="0" err="1" smtClean="0">
                  <a:latin typeface="Calibri"/>
                  <a:cs typeface="Calibri"/>
                </a:rPr>
                <a:t>CEulerVariable</a:t>
              </a:r>
              <a:r>
                <a:rPr lang="en-US" sz="1200" dirty="0" smtClean="0">
                  <a:latin typeface="Calibri"/>
                  <a:cs typeface="Calibri"/>
                </a:rPr>
                <a:t> + Viscosity</a:t>
              </a:r>
            </a:p>
            <a:p>
              <a:pPr marL="628650" lvl="1" indent="-171450">
                <a:buClr>
                  <a:srgbClr val="FF0000"/>
                </a:buClr>
                <a:buFont typeface="Wingdings" charset="2"/>
                <a:buChar char="§"/>
              </a:pPr>
              <a:r>
                <a:rPr lang="en-US" sz="1200" dirty="0" err="1" smtClean="0">
                  <a:latin typeface="Calibri"/>
                  <a:cs typeface="Calibri"/>
                </a:rPr>
                <a:t>CAdjVariable</a:t>
              </a:r>
              <a:r>
                <a:rPr lang="en-US" sz="1200" dirty="0" smtClean="0">
                  <a:latin typeface="Calibri"/>
                  <a:cs typeface="Calibri"/>
                </a:rPr>
                <a:t>: Adjoint variables</a:t>
              </a:r>
            </a:p>
            <a:p>
              <a:pPr marL="628650" lvl="1" indent="-171450">
                <a:buClr>
                  <a:srgbClr val="FF0000"/>
                </a:buClr>
                <a:buFont typeface="Wingdings" charset="2"/>
                <a:buChar char="§"/>
              </a:pPr>
              <a:r>
                <a:rPr lang="en-US" sz="1200" dirty="0" smtClean="0">
                  <a:latin typeface="Calibri"/>
                  <a:cs typeface="Calibri"/>
                </a:rPr>
                <a:t>And others…</a:t>
              </a:r>
            </a:p>
            <a:p>
              <a:pPr marL="628650" lvl="1" indent="-171450">
                <a:buClr>
                  <a:srgbClr val="FF0000"/>
                </a:buClr>
                <a:buFont typeface="Wingdings" charset="2"/>
                <a:buChar char="§"/>
              </a:pPr>
              <a:endParaRPr lang="en-US" sz="1200" dirty="0">
                <a:latin typeface="Calibri"/>
                <a:cs typeface="Calibri"/>
              </a:endParaRPr>
            </a:p>
            <a:p>
              <a:pPr marL="628650" lvl="1" indent="-171450">
                <a:buClr>
                  <a:srgbClr val="FF0000"/>
                </a:buClr>
                <a:buFont typeface="Wingdings" charset="2"/>
                <a:buChar char="§"/>
              </a:pPr>
              <a:endParaRPr lang="en-US" sz="1200" dirty="0" smtClean="0">
                <a:latin typeface="Calibri"/>
                <a:cs typeface="Calibri"/>
              </a:endParaRPr>
            </a:p>
            <a:p>
              <a:pPr marL="628650" lvl="1" indent="-171450">
                <a:buClr>
                  <a:srgbClr val="FF0000"/>
                </a:buClr>
                <a:buFont typeface="Wingdings" charset="2"/>
                <a:buChar char="§"/>
              </a:pPr>
              <a:endParaRPr lang="en-US" sz="1200" dirty="0" smtClean="0">
                <a:latin typeface="Calibri"/>
                <a:cs typeface="Calibri"/>
              </a:endParaRPr>
            </a:p>
          </p:txBody>
        </p:sp>
        <p:grpSp>
          <p:nvGrpSpPr>
            <p:cNvPr id="3" name="Group 26"/>
            <p:cNvGrpSpPr/>
            <p:nvPr/>
          </p:nvGrpSpPr>
          <p:grpSpPr>
            <a:xfrm>
              <a:off x="1981180" y="3233961"/>
              <a:ext cx="5212754" cy="424407"/>
              <a:chOff x="1981180" y="3233961"/>
              <a:chExt cx="5212754" cy="424407"/>
            </a:xfrm>
          </p:grpSpPr>
          <p:grpSp>
            <p:nvGrpSpPr>
              <p:cNvPr id="4" name="Group 27"/>
              <p:cNvGrpSpPr/>
              <p:nvPr/>
            </p:nvGrpSpPr>
            <p:grpSpPr>
              <a:xfrm>
                <a:off x="1981180" y="3449869"/>
                <a:ext cx="0" cy="208499"/>
                <a:chOff x="2040467" y="2103534"/>
                <a:chExt cx="0" cy="531707"/>
              </a:xfrm>
            </p:grpSpPr>
            <p:cxnSp>
              <p:nvCxnSpPr>
                <p:cNvPr id="34" name="Straight Connector 33"/>
                <p:cNvCxnSpPr/>
                <p:nvPr/>
              </p:nvCxnSpPr>
              <p:spPr>
                <a:xfrm>
                  <a:off x="2040467" y="2103534"/>
                  <a:ext cx="0" cy="51266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040467" y="2526358"/>
                  <a:ext cx="0" cy="108883"/>
                </a:xfrm>
                <a:prstGeom prst="straightConnector1">
                  <a:avLst/>
                </a:prstGeom>
                <a:ln w="3175">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grpSp>
          <p:cxnSp>
            <p:nvCxnSpPr>
              <p:cNvPr id="29" name="Straight Arrow Connector 28"/>
              <p:cNvCxnSpPr/>
              <p:nvPr/>
            </p:nvCxnSpPr>
            <p:spPr>
              <a:xfrm>
                <a:off x="4671642" y="3233961"/>
                <a:ext cx="6039" cy="224921"/>
              </a:xfrm>
              <a:prstGeom prst="straightConnector1">
                <a:avLst/>
              </a:prstGeom>
              <a:ln w="3175">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grpSp>
            <p:nvGrpSpPr>
              <p:cNvPr id="5" name="Group 29"/>
              <p:cNvGrpSpPr/>
              <p:nvPr/>
            </p:nvGrpSpPr>
            <p:grpSpPr>
              <a:xfrm>
                <a:off x="7193934" y="3449869"/>
                <a:ext cx="0" cy="208499"/>
                <a:chOff x="2040467" y="2103534"/>
                <a:chExt cx="0" cy="531707"/>
              </a:xfrm>
            </p:grpSpPr>
            <p:cxnSp>
              <p:nvCxnSpPr>
                <p:cNvPr id="32" name="Straight Connector 31"/>
                <p:cNvCxnSpPr/>
                <p:nvPr/>
              </p:nvCxnSpPr>
              <p:spPr>
                <a:xfrm>
                  <a:off x="2040467" y="2103534"/>
                  <a:ext cx="0" cy="51266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040467" y="2526358"/>
                  <a:ext cx="0" cy="108883"/>
                </a:xfrm>
                <a:prstGeom prst="straightConnector1">
                  <a:avLst/>
                </a:prstGeom>
                <a:ln w="3175">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grpSp>
          <p:cxnSp>
            <p:nvCxnSpPr>
              <p:cNvPr id="31" name="Straight Connector 30"/>
              <p:cNvCxnSpPr/>
              <p:nvPr/>
            </p:nvCxnSpPr>
            <p:spPr>
              <a:xfrm>
                <a:off x="1981180" y="3449869"/>
                <a:ext cx="5212754"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36" name="Rectangle 35"/>
          <p:cNvSpPr/>
          <p:nvPr/>
        </p:nvSpPr>
        <p:spPr bwMode="auto">
          <a:xfrm>
            <a:off x="511400" y="3673788"/>
            <a:ext cx="2743200" cy="2709852"/>
          </a:xfrm>
          <a:prstGeom prst="rect">
            <a:avLst/>
          </a:prstGeom>
          <a:noFill/>
          <a:ln w="3810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9" charset="0"/>
              <a:ea typeface="ＭＳ Ｐゴシック" pitchFamily="-109" charset="-128"/>
              <a:cs typeface="ＭＳ Ｐゴシック" pitchFamily="-109" charset="-128"/>
            </a:endParaRPr>
          </a:p>
        </p:txBody>
      </p:sp>
      <p:sp>
        <p:nvSpPr>
          <p:cNvPr id="37" name="Rectangle 36"/>
          <p:cNvSpPr/>
          <p:nvPr/>
        </p:nvSpPr>
        <p:spPr bwMode="auto">
          <a:xfrm>
            <a:off x="3572100" y="3636406"/>
            <a:ext cx="2743200" cy="2701849"/>
          </a:xfrm>
          <a:prstGeom prst="rect">
            <a:avLst/>
          </a:prstGeom>
          <a:noFill/>
          <a:ln w="3810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9" charset="0"/>
              <a:ea typeface="ＭＳ Ｐゴシック" pitchFamily="-109" charset="-128"/>
              <a:cs typeface="ＭＳ Ｐゴシック" pitchFamily="-109" charset="-128"/>
            </a:endParaRPr>
          </a:p>
        </p:txBody>
      </p:sp>
      <p:sp>
        <p:nvSpPr>
          <p:cNvPr id="38" name="Rectangle 37"/>
          <p:cNvSpPr/>
          <p:nvPr/>
        </p:nvSpPr>
        <p:spPr bwMode="auto">
          <a:xfrm>
            <a:off x="6632800" y="3628458"/>
            <a:ext cx="2339548" cy="2743200"/>
          </a:xfrm>
          <a:prstGeom prst="rect">
            <a:avLst/>
          </a:prstGeom>
          <a:noFill/>
          <a:ln w="3810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9" charset="0"/>
              <a:ea typeface="ＭＳ Ｐゴシック" pitchFamily="-109" charset="-128"/>
              <a:cs typeface="ＭＳ Ｐゴシック" pitchFamily="-109" charset="-128"/>
            </a:endParaRPr>
          </a:p>
        </p:txBody>
      </p:sp>
      <p:sp>
        <p:nvSpPr>
          <p:cNvPr id="28" name="Title 2"/>
          <p:cNvSpPr>
            <a:spLocks noGrp="1"/>
          </p:cNvSpPr>
          <p:nvPr>
            <p:ph type="title"/>
          </p:nvPr>
        </p:nvSpPr>
        <p:spPr>
          <a:xfrm>
            <a:off x="949325" y="479425"/>
            <a:ext cx="7707313" cy="650875"/>
          </a:xfrm>
        </p:spPr>
        <p:txBody>
          <a:bodyPr/>
          <a:lstStyle/>
          <a:p>
            <a:r>
              <a:rPr lang="en-US" sz="2800" dirty="0" smtClean="0"/>
              <a:t>Flexible Class Structure</a:t>
            </a:r>
            <a:endParaRPr lang="en-US" sz="2800" baseline="300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391149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38" grpId="0" animBg="1"/>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898526" y="2560050"/>
            <a:ext cx="3659189" cy="1629863"/>
          </a:xfrm>
        </p:spPr>
        <p:txBody>
          <a:bodyPr>
            <a:normAutofit/>
          </a:bodyPr>
          <a:lstStyle/>
          <a:p>
            <a:pPr marL="400050" indent="-400050">
              <a:buAutoNum type="romanUcParenR"/>
            </a:pPr>
            <a:r>
              <a:rPr lang="en-US" dirty="0" smtClean="0">
                <a:solidFill>
                  <a:schemeClr val="bg1">
                    <a:lumMod val="50000"/>
                  </a:schemeClr>
                </a:solidFill>
              </a:rPr>
              <a:t>What is SU2?</a:t>
            </a:r>
            <a:endParaRPr lang="en-US" dirty="0" smtClean="0">
              <a:solidFill>
                <a:schemeClr val="bg1">
                  <a:lumMod val="50000"/>
                </a:schemeClr>
              </a:solidFill>
            </a:endParaRPr>
          </a:p>
          <a:p>
            <a:pPr marL="400050" indent="-400050">
              <a:buAutoNum type="romanUcParenR"/>
            </a:pPr>
            <a:r>
              <a:rPr lang="en-US" dirty="0" smtClean="0">
                <a:solidFill>
                  <a:schemeClr val="bg1">
                    <a:lumMod val="50000"/>
                  </a:schemeClr>
                </a:solidFill>
              </a:rPr>
              <a:t>Progress to date</a:t>
            </a:r>
          </a:p>
          <a:p>
            <a:pPr marL="285750" indent="-285750">
              <a:buAutoNum type="romanUcParenR"/>
            </a:pPr>
            <a:r>
              <a:rPr lang="en-US" dirty="0" smtClean="0">
                <a:solidFill>
                  <a:schemeClr val="bg1">
                    <a:lumMod val="50000"/>
                  </a:schemeClr>
                </a:solidFill>
              </a:rPr>
              <a:t> A new era</a:t>
            </a:r>
          </a:p>
          <a:p>
            <a:pPr marL="285750" indent="-285750">
              <a:buAutoNum type="romanUcParenR"/>
            </a:pPr>
            <a:r>
              <a:rPr lang="en-US" dirty="0" smtClean="0"/>
              <a:t> getting started</a:t>
            </a:r>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82514631"/>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advTm="9613">
        <p:fade/>
      </p:transition>
    </mc:Choice>
    <mc:Fallback>
      <p:transition advTm="9613">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None/>
            </a:pPr>
            <a:r>
              <a:rPr lang="en-US" dirty="0" smtClean="0"/>
              <a:t>There are a number of ways to </a:t>
            </a:r>
            <a:r>
              <a:rPr lang="en-US" dirty="0" smtClean="0"/>
              <a:t>get</a:t>
            </a:r>
            <a:r>
              <a:rPr lang="en-US" dirty="0" smtClean="0"/>
              <a:t> your hands on</a:t>
            </a:r>
            <a:r>
              <a:rPr lang="en-US" dirty="0" smtClean="0"/>
              <a:t> </a:t>
            </a:r>
            <a:r>
              <a:rPr lang="en-US" dirty="0" smtClean="0"/>
              <a:t>SU2</a:t>
            </a:r>
            <a:r>
              <a:rPr lang="en-US" dirty="0" smtClean="0"/>
              <a:t>:</a:t>
            </a:r>
          </a:p>
          <a:p>
            <a:pPr>
              <a:buNone/>
            </a:pPr>
            <a:endParaRPr lang="en-US" dirty="0" smtClean="0"/>
          </a:p>
          <a:p>
            <a:pPr>
              <a:buFont typeface="+mj-lt"/>
              <a:buAutoNum type="arabicPeriod"/>
            </a:pPr>
            <a:r>
              <a:rPr lang="en-US" dirty="0" smtClean="0"/>
              <a:t>Register and download </a:t>
            </a:r>
            <a:r>
              <a:rPr lang="en-US" dirty="0" smtClean="0"/>
              <a:t>from </a:t>
            </a:r>
            <a:r>
              <a:rPr lang="en-US" dirty="0" smtClean="0">
                <a:hlinkClick r:id="rId2"/>
              </a:rPr>
              <a:t>http://su2.stanford.edu/</a:t>
            </a:r>
            <a:r>
              <a:rPr lang="en-US" dirty="0" smtClean="0">
                <a:hlinkClick r:id="rId2"/>
              </a:rPr>
              <a:t>download.html</a:t>
            </a:r>
            <a:endParaRPr lang="en-US" dirty="0" smtClean="0"/>
          </a:p>
          <a:p>
            <a:pPr>
              <a:buFont typeface="+mj-lt"/>
              <a:buAutoNum type="arabicPeriod"/>
            </a:pPr>
            <a:endParaRPr lang="en-US" dirty="0" smtClean="0"/>
          </a:p>
          <a:p>
            <a:pPr>
              <a:buFont typeface="+mj-lt"/>
              <a:buAutoNum type="arabicPeriod"/>
            </a:pPr>
            <a:r>
              <a:rPr lang="en-US" dirty="0" smtClean="0"/>
              <a:t>Download </a:t>
            </a:r>
            <a:r>
              <a:rPr lang="en-US" dirty="0" smtClean="0"/>
              <a:t>a tagged release from </a:t>
            </a:r>
            <a:r>
              <a:rPr lang="en-US" dirty="0" err="1" smtClean="0"/>
              <a:t>GitHub</a:t>
            </a:r>
            <a:r>
              <a:rPr lang="en-US" dirty="0" smtClean="0"/>
              <a:t>: </a:t>
            </a:r>
            <a:r>
              <a:rPr lang="en-US" dirty="0" smtClean="0">
                <a:hlinkClick r:id="rId3"/>
              </a:rPr>
              <a:t>https://github.com/su2code/SU2/</a:t>
            </a:r>
            <a:r>
              <a:rPr lang="en-US" dirty="0" smtClean="0">
                <a:hlinkClick r:id="rId3"/>
              </a:rPr>
              <a:t>releases</a:t>
            </a:r>
            <a:r>
              <a:rPr lang="en-US" dirty="0" smtClean="0"/>
              <a:t>.</a:t>
            </a:r>
          </a:p>
          <a:p>
            <a:pPr>
              <a:buFont typeface="+mj-lt"/>
              <a:buAutoNum type="arabicPeriod"/>
            </a:pPr>
            <a:endParaRPr lang="en-US" dirty="0" smtClean="0"/>
          </a:p>
          <a:p>
            <a:pPr>
              <a:buFont typeface="+mj-lt"/>
              <a:buAutoNum type="arabicPeriod"/>
            </a:pPr>
            <a:r>
              <a:rPr lang="en-US" dirty="0" smtClean="0"/>
              <a:t>Fork the SU2 repository to your account in </a:t>
            </a:r>
            <a:r>
              <a:rPr lang="en-US" dirty="0" err="1" smtClean="0"/>
              <a:t>GitHub</a:t>
            </a:r>
            <a:r>
              <a:rPr lang="en-US" dirty="0" smtClean="0"/>
              <a:t> and start developing in SU2!</a:t>
            </a:r>
            <a:endParaRPr lang="en-US" dirty="0" smtClean="0"/>
          </a:p>
        </p:txBody>
      </p:sp>
      <p:sp>
        <p:nvSpPr>
          <p:cNvPr id="3" name="Title 2"/>
          <p:cNvSpPr>
            <a:spLocks noGrp="1"/>
          </p:cNvSpPr>
          <p:nvPr>
            <p:ph type="title"/>
          </p:nvPr>
        </p:nvSpPr>
        <p:spPr/>
        <p:txBody>
          <a:bodyPr/>
          <a:lstStyle/>
          <a:p>
            <a:r>
              <a:rPr lang="en-US" sz="3200" dirty="0" smtClean="0"/>
              <a:t>Getting the Code</a:t>
            </a:r>
            <a:endParaRPr lang="en-US" baseline="30000" dirty="0"/>
          </a:p>
        </p:txBody>
      </p:sp>
      <p:sp>
        <p:nvSpPr>
          <p:cNvPr id="4" name="Rounded Rectangle 3"/>
          <p:cNvSpPr/>
          <p:nvPr/>
        </p:nvSpPr>
        <p:spPr>
          <a:xfrm>
            <a:off x="1132200" y="4375862"/>
            <a:ext cx="7266025" cy="1715336"/>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Recommended</a:t>
            </a:r>
            <a:r>
              <a:rPr lang="en-US" sz="2000" dirty="0" smtClean="0"/>
              <a:t>:</a:t>
            </a:r>
            <a:r>
              <a:rPr lang="en-US" sz="2000" dirty="0" smtClean="0"/>
              <a:t> Forking is recommended for </a:t>
            </a:r>
            <a:r>
              <a:rPr lang="en-US" sz="2000" dirty="0" smtClean="0"/>
              <a:t>folks that are interested in developing SU2. Once you have a local copy, you can make changes to the code and submit pull requests to get your work into the official repo. Submit your pull requests to the SU2 develop branch for consideration.</a:t>
            </a:r>
            <a:endParaRPr lang="en-US" sz="2000" dirty="0" smtClean="0"/>
          </a:p>
        </p:txBody>
      </p:sp>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As an open-source code, care has been taken to </a:t>
            </a:r>
            <a:r>
              <a:rPr lang="en-US" b="1" dirty="0" smtClean="0"/>
              <a:t>simplify the build process </a:t>
            </a:r>
            <a:r>
              <a:rPr lang="en-US" dirty="0" smtClean="0"/>
              <a:t>wherever possible:</a:t>
            </a:r>
          </a:p>
          <a:p>
            <a:pPr lvl="2"/>
            <a:r>
              <a:rPr lang="en-US" dirty="0" smtClean="0"/>
              <a:t>Use standard C++</a:t>
            </a:r>
          </a:p>
          <a:p>
            <a:pPr lvl="2"/>
            <a:r>
              <a:rPr lang="en-US" dirty="0" smtClean="0"/>
              <a:t>Leverage standard build tools, i.e., </a:t>
            </a:r>
            <a:r>
              <a:rPr lang="en-US" dirty="0" err="1" smtClean="0"/>
              <a:t>autoconf</a:t>
            </a:r>
            <a:r>
              <a:rPr lang="en-US" dirty="0" smtClean="0"/>
              <a:t> and </a:t>
            </a:r>
            <a:r>
              <a:rPr lang="en-US" dirty="0" err="1" smtClean="0"/>
              <a:t>automake</a:t>
            </a:r>
            <a:endParaRPr lang="en-US" dirty="0" smtClean="0"/>
          </a:p>
          <a:p>
            <a:pPr lvl="2"/>
            <a:r>
              <a:rPr lang="en-US" dirty="0" smtClean="0"/>
              <a:t>Avoid or automatically include external dependencies</a:t>
            </a:r>
            <a:br>
              <a:rPr lang="en-US" dirty="0" smtClean="0"/>
            </a:br>
            <a:endParaRPr lang="en-US" dirty="0" smtClean="0"/>
          </a:p>
          <a:p>
            <a:r>
              <a:rPr lang="en-US" dirty="0" smtClean="0"/>
              <a:t>To build the vanilla version, all you should need is a C++ compiler.</a:t>
            </a:r>
            <a:br>
              <a:rPr lang="en-US" dirty="0" smtClean="0"/>
            </a:br>
            <a:endParaRPr lang="en-US" dirty="0" smtClean="0"/>
          </a:p>
          <a:p>
            <a:r>
              <a:rPr lang="en-US" dirty="0" smtClean="0"/>
              <a:t>However, we maintain the </a:t>
            </a:r>
            <a:r>
              <a:rPr lang="en-US" b="1" dirty="0" smtClean="0"/>
              <a:t>flexibility </a:t>
            </a:r>
            <a:r>
              <a:rPr lang="en-US" dirty="0" smtClean="0"/>
              <a:t>to build with additional features:</a:t>
            </a:r>
          </a:p>
          <a:p>
            <a:pPr lvl="2"/>
            <a:r>
              <a:rPr lang="en-US" dirty="0" smtClean="0"/>
              <a:t>Fully parallel with MPI, specify your MPI flavor with configure</a:t>
            </a:r>
          </a:p>
          <a:p>
            <a:pPr lvl="2"/>
            <a:r>
              <a:rPr lang="en-US" dirty="0" smtClean="0"/>
              <a:t>METIS ships with SU2 and is automatically built for parallel runs</a:t>
            </a:r>
          </a:p>
          <a:p>
            <a:pPr lvl="2"/>
            <a:r>
              <a:rPr lang="en-US" dirty="0" err="1" smtClean="0"/>
              <a:t>Tecio</a:t>
            </a:r>
            <a:r>
              <a:rPr lang="en-US" dirty="0" smtClean="0"/>
              <a:t> for binary </a:t>
            </a:r>
            <a:r>
              <a:rPr lang="en-US" dirty="0" err="1" smtClean="0"/>
              <a:t>Tecplot</a:t>
            </a:r>
            <a:r>
              <a:rPr lang="en-US" dirty="0" smtClean="0"/>
              <a:t> output also ships as an optional feature</a:t>
            </a:r>
          </a:p>
          <a:p>
            <a:pPr lvl="2"/>
            <a:r>
              <a:rPr lang="en-US" dirty="0" smtClean="0"/>
              <a:t>CGNS mesh input capability (unstructured, single block)</a:t>
            </a:r>
          </a:p>
        </p:txBody>
      </p:sp>
      <p:sp>
        <p:nvSpPr>
          <p:cNvPr id="3" name="Title 2"/>
          <p:cNvSpPr>
            <a:spLocks noGrp="1"/>
          </p:cNvSpPr>
          <p:nvPr>
            <p:ph type="title"/>
          </p:nvPr>
        </p:nvSpPr>
        <p:spPr/>
        <p:txBody>
          <a:bodyPr/>
          <a:lstStyle/>
          <a:p>
            <a:r>
              <a:rPr lang="en-US" sz="3200" dirty="0" smtClean="0"/>
              <a:t>Building </a:t>
            </a:r>
            <a:r>
              <a:rPr lang="en-US" sz="3200" dirty="0" smtClean="0"/>
              <a:t>SU2</a:t>
            </a:r>
            <a:r>
              <a:rPr lang="en-US" sz="3200" baseline="30000" dirty="0" smtClean="0"/>
              <a:t> </a:t>
            </a:r>
            <a:r>
              <a:rPr lang="en-US" baseline="30000" dirty="0" smtClean="0"/>
              <a:t/>
            </a:r>
            <a:br>
              <a:rPr lang="en-US" baseline="30000" dirty="0" smtClean="0"/>
            </a:br>
            <a:r>
              <a:rPr lang="en-US" dirty="0" smtClean="0"/>
              <a:t>Our Open-Source Build Philosophy</a:t>
            </a:r>
            <a:endParaRPr lang="en-US" baseline="30000" dirty="0"/>
          </a:p>
        </p:txBody>
      </p:sp>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pPr>
              <a:buFont typeface="+mj-lt"/>
              <a:buAutoNum type="arabicPeriod"/>
            </a:pPr>
            <a:r>
              <a:rPr lang="en-US" dirty="0" smtClean="0"/>
              <a:t>After getting the code, move into the source directory.</a:t>
            </a:r>
            <a:br>
              <a:rPr lang="en-US" dirty="0" smtClean="0"/>
            </a:br>
            <a:r>
              <a:rPr lang="en-US" dirty="0" smtClean="0">
                <a:solidFill>
                  <a:srgbClr val="434A44"/>
                </a:solidFill>
              </a:rPr>
              <a:t/>
            </a:r>
            <a:br>
              <a:rPr lang="en-US" dirty="0" smtClean="0">
                <a:solidFill>
                  <a:srgbClr val="434A44"/>
                </a:solidFill>
              </a:rPr>
            </a:br>
            <a:r>
              <a:rPr lang="en-US" dirty="0" smtClean="0">
                <a:solidFill>
                  <a:srgbClr val="434A44"/>
                </a:solidFill>
              </a:rPr>
              <a:t>$ </a:t>
            </a:r>
            <a:r>
              <a:rPr lang="en-US" dirty="0" err="1" smtClean="0">
                <a:solidFill>
                  <a:srgbClr val="434A44"/>
                </a:solidFill>
              </a:rPr>
              <a:t>cd</a:t>
            </a:r>
            <a:r>
              <a:rPr lang="en-US" dirty="0" smtClean="0">
                <a:solidFill>
                  <a:srgbClr val="434A44"/>
                </a:solidFill>
              </a:rPr>
              <a:t> SU2</a:t>
            </a:r>
            <a:r>
              <a:rPr lang="en-US" dirty="0" smtClean="0"/>
              <a:t/>
            </a:r>
            <a:br>
              <a:rPr lang="en-US" dirty="0" smtClean="0"/>
            </a:br>
            <a:endParaRPr lang="en-US" dirty="0" smtClean="0"/>
          </a:p>
          <a:p>
            <a:pPr>
              <a:buFont typeface="+mj-lt"/>
              <a:buAutoNum type="arabicPeriod"/>
            </a:pPr>
            <a:r>
              <a:rPr lang="en-US" dirty="0" smtClean="0"/>
              <a:t>Run configure to prepare the build.</a:t>
            </a:r>
            <a:br>
              <a:rPr lang="en-US" dirty="0" smtClean="0"/>
            </a:br>
            <a:r>
              <a:rPr lang="en-US" dirty="0" smtClean="0"/>
              <a:t/>
            </a:r>
            <a:br>
              <a:rPr lang="en-US" dirty="0" smtClean="0"/>
            </a:br>
            <a:r>
              <a:rPr lang="en-US" dirty="0" smtClean="0">
                <a:solidFill>
                  <a:srgbClr val="434A44"/>
                </a:solidFill>
              </a:rPr>
              <a:t>$ ./configure</a:t>
            </a:r>
            <a:r>
              <a:rPr lang="en-US" dirty="0" smtClean="0"/>
              <a:t/>
            </a:r>
            <a:br>
              <a:rPr lang="en-US" dirty="0" smtClean="0"/>
            </a:br>
            <a:endParaRPr lang="en-US" dirty="0" smtClean="0"/>
          </a:p>
          <a:p>
            <a:pPr>
              <a:buFont typeface="+mj-lt"/>
              <a:buAutoNum type="arabicPeriod"/>
            </a:pPr>
            <a:r>
              <a:rPr lang="en-US" dirty="0" smtClean="0"/>
              <a:t>Make and install the code (installed in /</a:t>
            </a:r>
            <a:r>
              <a:rPr lang="en-US" dirty="0" err="1" smtClean="0"/>
              <a:t>usr</a:t>
            </a:r>
            <a:r>
              <a:rPr lang="en-US" dirty="0" smtClean="0"/>
              <a:t>/local/bin/ by default) </a:t>
            </a:r>
            <a:br>
              <a:rPr lang="en-US" dirty="0" smtClean="0"/>
            </a:br>
            <a:r>
              <a:rPr lang="en-US" dirty="0" smtClean="0"/>
              <a:t/>
            </a:r>
            <a:br>
              <a:rPr lang="en-US" dirty="0" smtClean="0"/>
            </a:br>
            <a:r>
              <a:rPr lang="en-US" dirty="0" smtClean="0">
                <a:solidFill>
                  <a:srgbClr val="434A44"/>
                </a:solidFill>
              </a:rPr>
              <a:t>$ make install</a:t>
            </a:r>
            <a:r>
              <a:rPr lang="en-US" dirty="0" smtClean="0"/>
              <a:t/>
            </a:r>
            <a:br>
              <a:rPr lang="en-US" dirty="0" smtClean="0"/>
            </a:br>
            <a:endParaRPr lang="en-US" dirty="0" smtClean="0"/>
          </a:p>
          <a:p>
            <a:pPr>
              <a:buFont typeface="+mj-lt"/>
              <a:buAutoNum type="arabicPeriod"/>
            </a:pPr>
            <a:r>
              <a:rPr lang="en-US" dirty="0" smtClean="0"/>
              <a:t>Update your PATH variables appropriately before executing.</a:t>
            </a:r>
            <a:br>
              <a:rPr lang="en-US" dirty="0" smtClean="0"/>
            </a:br>
            <a:r>
              <a:rPr lang="en-US" dirty="0" smtClean="0"/>
              <a:t/>
            </a:r>
            <a:br>
              <a:rPr lang="en-US" dirty="0" smtClean="0"/>
            </a:br>
            <a:r>
              <a:rPr lang="en-US" dirty="0" smtClean="0">
                <a:solidFill>
                  <a:srgbClr val="434A44"/>
                </a:solidFill>
              </a:rPr>
              <a:t>$ export SU2_RUN="/</a:t>
            </a:r>
            <a:r>
              <a:rPr lang="en-US" dirty="0" err="1" smtClean="0">
                <a:solidFill>
                  <a:srgbClr val="434A44"/>
                </a:solidFill>
              </a:rPr>
              <a:t>usr</a:t>
            </a:r>
            <a:r>
              <a:rPr lang="en-US" dirty="0" smtClean="0">
                <a:solidFill>
                  <a:srgbClr val="434A44"/>
                </a:solidFill>
              </a:rPr>
              <a:t>/local/bin”</a:t>
            </a:r>
            <a:br>
              <a:rPr lang="en-US" dirty="0" smtClean="0">
                <a:solidFill>
                  <a:srgbClr val="434A44"/>
                </a:solidFill>
              </a:rPr>
            </a:br>
            <a:r>
              <a:rPr lang="en-US" dirty="0" smtClean="0">
                <a:solidFill>
                  <a:srgbClr val="434A44"/>
                </a:solidFill>
              </a:rPr>
              <a:t>$ export SU2_HOME="/home/economon/SU2”</a:t>
            </a:r>
            <a:br>
              <a:rPr lang="en-US" dirty="0" smtClean="0">
                <a:solidFill>
                  <a:srgbClr val="434A44"/>
                </a:solidFill>
              </a:rPr>
            </a:br>
            <a:r>
              <a:rPr lang="en-US" dirty="0" smtClean="0">
                <a:solidFill>
                  <a:srgbClr val="434A44"/>
                </a:solidFill>
              </a:rPr>
              <a:t>$ export PATH=$SU2_RUN:$PATH</a:t>
            </a:r>
            <a:br>
              <a:rPr lang="en-US" dirty="0" smtClean="0">
                <a:solidFill>
                  <a:srgbClr val="434A44"/>
                </a:solidFill>
              </a:rPr>
            </a:br>
            <a:r>
              <a:rPr lang="en-US" dirty="0" smtClean="0">
                <a:solidFill>
                  <a:srgbClr val="434A44"/>
                </a:solidFill>
              </a:rPr>
              <a:t>$ export PYTHONPATH=$SU2_RUN:$PYTHONPATH</a:t>
            </a:r>
          </a:p>
          <a:p>
            <a:endParaRPr lang="en-US" dirty="0" smtClean="0"/>
          </a:p>
        </p:txBody>
      </p:sp>
      <p:sp>
        <p:nvSpPr>
          <p:cNvPr id="3" name="Title 2"/>
          <p:cNvSpPr>
            <a:spLocks noGrp="1"/>
          </p:cNvSpPr>
          <p:nvPr>
            <p:ph type="title"/>
          </p:nvPr>
        </p:nvSpPr>
        <p:spPr/>
        <p:txBody>
          <a:bodyPr/>
          <a:lstStyle/>
          <a:p>
            <a:r>
              <a:rPr lang="en-US" sz="3200" dirty="0" smtClean="0"/>
              <a:t>Building </a:t>
            </a:r>
            <a:r>
              <a:rPr lang="en-US" sz="3200" dirty="0" smtClean="0"/>
              <a:t>SU2</a:t>
            </a:r>
            <a:r>
              <a:rPr lang="en-US" sz="3200" baseline="30000" dirty="0" smtClean="0"/>
              <a:t> </a:t>
            </a:r>
            <a:r>
              <a:rPr lang="en-US" sz="3200" baseline="30000" dirty="0" smtClean="0"/>
              <a:t/>
            </a:r>
            <a:br>
              <a:rPr lang="en-US" sz="3200" baseline="30000" dirty="0" smtClean="0"/>
            </a:br>
            <a:r>
              <a:rPr lang="en-US" dirty="0" smtClean="0"/>
              <a:t>Simple Build from Source</a:t>
            </a:r>
            <a:endParaRPr lang="en-US" baseline="30000" dirty="0"/>
          </a:p>
        </p:txBody>
      </p:sp>
    </p:spTree>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pPr>
              <a:buFont typeface="+mj-lt"/>
              <a:buAutoNum type="arabicPeriod"/>
            </a:pPr>
            <a:r>
              <a:rPr lang="en-US" dirty="0" smtClean="0"/>
              <a:t>After getting the code, move into the source directory.</a:t>
            </a:r>
            <a:br>
              <a:rPr lang="en-US" dirty="0" smtClean="0"/>
            </a:br>
            <a:r>
              <a:rPr lang="en-US" dirty="0" smtClean="0">
                <a:solidFill>
                  <a:srgbClr val="434A44"/>
                </a:solidFill>
              </a:rPr>
              <a:t/>
            </a:r>
            <a:br>
              <a:rPr lang="en-US" dirty="0" smtClean="0">
                <a:solidFill>
                  <a:srgbClr val="434A44"/>
                </a:solidFill>
              </a:rPr>
            </a:br>
            <a:r>
              <a:rPr lang="en-US" dirty="0" smtClean="0">
                <a:solidFill>
                  <a:srgbClr val="434A44"/>
                </a:solidFill>
              </a:rPr>
              <a:t>$ </a:t>
            </a:r>
            <a:r>
              <a:rPr lang="en-US" dirty="0" err="1" smtClean="0">
                <a:solidFill>
                  <a:srgbClr val="434A44"/>
                </a:solidFill>
              </a:rPr>
              <a:t>cd</a:t>
            </a:r>
            <a:r>
              <a:rPr lang="en-US" dirty="0" smtClean="0">
                <a:solidFill>
                  <a:srgbClr val="434A44"/>
                </a:solidFill>
              </a:rPr>
              <a:t> SU2</a:t>
            </a:r>
            <a:r>
              <a:rPr lang="en-US" dirty="0" smtClean="0"/>
              <a:t/>
            </a:r>
            <a:br>
              <a:rPr lang="en-US" dirty="0" smtClean="0"/>
            </a:br>
            <a:endParaRPr lang="en-US" dirty="0" smtClean="0"/>
          </a:p>
          <a:p>
            <a:pPr>
              <a:buFont typeface="+mj-lt"/>
              <a:buAutoNum type="arabicPeriod"/>
            </a:pPr>
            <a:r>
              <a:rPr lang="en-US" dirty="0" smtClean="0"/>
              <a:t>Specify various options, compilers, etc., and run configure. The following options are typical for high-performance/parallel operation.</a:t>
            </a:r>
            <a:br>
              <a:rPr lang="en-US" dirty="0" smtClean="0"/>
            </a:br>
            <a:r>
              <a:rPr lang="en-US" dirty="0" smtClean="0"/>
              <a:t/>
            </a:r>
            <a:br>
              <a:rPr lang="en-US" dirty="0" smtClean="0"/>
            </a:br>
            <a:r>
              <a:rPr lang="en-US" dirty="0" smtClean="0">
                <a:solidFill>
                  <a:srgbClr val="434A44"/>
                </a:solidFill>
              </a:rPr>
              <a:t>$ ./configure --with-MPI=</a:t>
            </a:r>
            <a:r>
              <a:rPr lang="en-US" dirty="0" err="1" smtClean="0">
                <a:solidFill>
                  <a:srgbClr val="434A44"/>
                </a:solidFill>
              </a:rPr>
              <a:t>mpicxx</a:t>
            </a:r>
            <a:r>
              <a:rPr lang="en-US" dirty="0" smtClean="0">
                <a:solidFill>
                  <a:srgbClr val="434A44"/>
                </a:solidFill>
              </a:rPr>
              <a:t> CXXFLAGS=‘-O3’ --prefix=/home/economon/SU2 --with-CGNS-lib=/home/economon/cgns-3.1.4/lib --with-CGNS-include=/home/economon/cgns-3.1.4/include</a:t>
            </a:r>
            <a:r>
              <a:rPr lang="en-US" dirty="0" smtClean="0"/>
              <a:t/>
            </a:r>
            <a:br>
              <a:rPr lang="en-US" dirty="0" smtClean="0"/>
            </a:br>
            <a:endParaRPr lang="en-US" dirty="0" smtClean="0"/>
          </a:p>
          <a:p>
            <a:pPr>
              <a:buFont typeface="+mj-lt"/>
              <a:buAutoNum type="arabicPeriod"/>
            </a:pPr>
            <a:r>
              <a:rPr lang="en-US" dirty="0" smtClean="0"/>
              <a:t>Make and install the code (location specified by the prefix option above). Note that this could be done in two separate steps, as “make” and “make install” consecutively at the command line.</a:t>
            </a:r>
            <a:br>
              <a:rPr lang="en-US" dirty="0" smtClean="0"/>
            </a:br>
            <a:r>
              <a:rPr lang="en-US" dirty="0" smtClean="0"/>
              <a:t/>
            </a:r>
            <a:br>
              <a:rPr lang="en-US" dirty="0" smtClean="0"/>
            </a:br>
            <a:r>
              <a:rPr lang="en-US" dirty="0" smtClean="0">
                <a:solidFill>
                  <a:srgbClr val="434A44"/>
                </a:solidFill>
              </a:rPr>
              <a:t>$ make -</a:t>
            </a:r>
            <a:r>
              <a:rPr lang="en-US" dirty="0" err="1" smtClean="0">
                <a:solidFill>
                  <a:srgbClr val="434A44"/>
                </a:solidFill>
              </a:rPr>
              <a:t>j</a:t>
            </a:r>
            <a:r>
              <a:rPr lang="en-US" dirty="0" smtClean="0">
                <a:solidFill>
                  <a:srgbClr val="434A44"/>
                </a:solidFill>
              </a:rPr>
              <a:t> 8 install</a:t>
            </a:r>
            <a:r>
              <a:rPr lang="en-US" dirty="0" smtClean="0"/>
              <a:t/>
            </a:r>
            <a:br>
              <a:rPr lang="en-US" dirty="0" smtClean="0"/>
            </a:br>
            <a:endParaRPr lang="en-US" dirty="0" smtClean="0"/>
          </a:p>
          <a:p>
            <a:pPr>
              <a:buFont typeface="+mj-lt"/>
              <a:buAutoNum type="arabicPeriod"/>
            </a:pPr>
            <a:r>
              <a:rPr lang="en-US" dirty="0" smtClean="0"/>
              <a:t>Update your PATH variables appropriately before executing.</a:t>
            </a:r>
            <a:br>
              <a:rPr lang="en-US" dirty="0" smtClean="0"/>
            </a:br>
            <a:r>
              <a:rPr lang="en-US" dirty="0" smtClean="0"/>
              <a:t/>
            </a:r>
            <a:br>
              <a:rPr lang="en-US" dirty="0" smtClean="0"/>
            </a:br>
            <a:r>
              <a:rPr lang="en-US" dirty="0" smtClean="0">
                <a:solidFill>
                  <a:srgbClr val="434A44"/>
                </a:solidFill>
              </a:rPr>
              <a:t>$ export SU2_RUN="/home/economon/SU2/bin”</a:t>
            </a:r>
            <a:br>
              <a:rPr lang="en-US" dirty="0" smtClean="0">
                <a:solidFill>
                  <a:srgbClr val="434A44"/>
                </a:solidFill>
              </a:rPr>
            </a:br>
            <a:r>
              <a:rPr lang="en-US" dirty="0" smtClean="0">
                <a:solidFill>
                  <a:srgbClr val="434A44"/>
                </a:solidFill>
              </a:rPr>
              <a:t>$ export SU2_HOME="/home/economon/SU2”</a:t>
            </a:r>
            <a:br>
              <a:rPr lang="en-US" dirty="0" smtClean="0">
                <a:solidFill>
                  <a:srgbClr val="434A44"/>
                </a:solidFill>
              </a:rPr>
            </a:br>
            <a:r>
              <a:rPr lang="en-US" dirty="0" smtClean="0">
                <a:solidFill>
                  <a:srgbClr val="434A44"/>
                </a:solidFill>
              </a:rPr>
              <a:t>$ export PATH=$SU2_RUN:$PATH</a:t>
            </a:r>
            <a:br>
              <a:rPr lang="en-US" dirty="0" smtClean="0">
                <a:solidFill>
                  <a:srgbClr val="434A44"/>
                </a:solidFill>
              </a:rPr>
            </a:br>
            <a:r>
              <a:rPr lang="en-US" dirty="0" smtClean="0">
                <a:solidFill>
                  <a:srgbClr val="434A44"/>
                </a:solidFill>
              </a:rPr>
              <a:t>$ export PYTHONPATH=$SU2_RUN:$PYTHONPATH</a:t>
            </a:r>
          </a:p>
          <a:p>
            <a:endParaRPr lang="en-US" dirty="0" smtClean="0"/>
          </a:p>
        </p:txBody>
      </p:sp>
      <p:sp>
        <p:nvSpPr>
          <p:cNvPr id="3" name="Title 2"/>
          <p:cNvSpPr>
            <a:spLocks noGrp="1"/>
          </p:cNvSpPr>
          <p:nvPr>
            <p:ph type="title"/>
          </p:nvPr>
        </p:nvSpPr>
        <p:spPr/>
        <p:txBody>
          <a:bodyPr/>
          <a:lstStyle/>
          <a:p>
            <a:r>
              <a:rPr lang="en-US" sz="3200" dirty="0" smtClean="0"/>
              <a:t>Building </a:t>
            </a:r>
            <a:r>
              <a:rPr lang="en-US" sz="3200" dirty="0" smtClean="0"/>
              <a:t>SU2</a:t>
            </a:r>
            <a:r>
              <a:rPr lang="en-US" sz="3200" baseline="30000" dirty="0" smtClean="0"/>
              <a:t> </a:t>
            </a:r>
            <a:r>
              <a:rPr lang="en-US" sz="3200" baseline="30000" dirty="0" smtClean="0"/>
              <a:t/>
            </a:r>
            <a:br>
              <a:rPr lang="en-US" sz="3200" baseline="30000" dirty="0" smtClean="0"/>
            </a:br>
            <a:r>
              <a:rPr lang="en-US" dirty="0" smtClean="0"/>
              <a:t>Customizing the Build</a:t>
            </a:r>
            <a:endParaRPr lang="en-US" baseline="30000" dirty="0"/>
          </a:p>
        </p:txBody>
      </p:sp>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Building </a:t>
            </a:r>
            <a:r>
              <a:rPr lang="en-US" sz="3200" dirty="0" smtClean="0"/>
              <a:t>SU2</a:t>
            </a:r>
            <a:r>
              <a:rPr lang="en-US" sz="3200" baseline="30000" dirty="0" smtClean="0"/>
              <a:t> </a:t>
            </a:r>
            <a:br>
              <a:rPr lang="en-US" sz="3200" baseline="30000" dirty="0" smtClean="0"/>
            </a:br>
            <a:r>
              <a:rPr lang="en-US" dirty="0" smtClean="0"/>
              <a:t>Details in the Configure Output</a:t>
            </a:r>
            <a:endParaRPr lang="en-US" baseline="30000" dirty="0"/>
          </a:p>
        </p:txBody>
      </p:sp>
      <p:pic>
        <p:nvPicPr>
          <p:cNvPr id="7" name="Picture 6" descr="configure.png"/>
          <p:cNvPicPr>
            <a:picLocks noChangeAspect="1"/>
          </p:cNvPicPr>
          <p:nvPr/>
        </p:nvPicPr>
        <p:blipFill>
          <a:blip r:embed="rId2"/>
          <a:stretch>
            <a:fillRect/>
          </a:stretch>
        </p:blipFill>
        <p:spPr>
          <a:xfrm>
            <a:off x="1964778" y="1154264"/>
            <a:ext cx="5415556" cy="5229327"/>
          </a:xfrm>
          <a:prstGeom prst="rect">
            <a:avLst/>
          </a:prstGeom>
        </p:spPr>
      </p:pic>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Building </a:t>
            </a:r>
            <a:r>
              <a:rPr lang="en-US" sz="3200" dirty="0" smtClean="0"/>
              <a:t>SU2</a:t>
            </a:r>
            <a:r>
              <a:rPr lang="en-US" sz="3200" baseline="30000" dirty="0" smtClean="0"/>
              <a:t> </a:t>
            </a:r>
            <a:r>
              <a:rPr lang="en-US" sz="3200" baseline="30000" dirty="0" smtClean="0"/>
              <a:t/>
            </a:r>
            <a:br>
              <a:rPr lang="en-US" sz="3200" baseline="30000" dirty="0" smtClean="0"/>
            </a:br>
            <a:r>
              <a:rPr lang="en-US" dirty="0" smtClean="0"/>
              <a:t>Tips for Hassle-Free Builds</a:t>
            </a:r>
            <a:endParaRPr lang="en-US" baseline="30000" dirty="0"/>
          </a:p>
        </p:txBody>
      </p:sp>
      <p:sp>
        <p:nvSpPr>
          <p:cNvPr id="5" name="Rounded Rectangle 4"/>
          <p:cNvSpPr/>
          <p:nvPr/>
        </p:nvSpPr>
        <p:spPr>
          <a:xfrm>
            <a:off x="1204080" y="1668583"/>
            <a:ext cx="6878103" cy="565049"/>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Recommended</a:t>
            </a:r>
            <a:r>
              <a:rPr lang="en-US" sz="2000" dirty="0" smtClean="0"/>
              <a:t>: CGNS V3.1.4 without HDF5</a:t>
            </a:r>
          </a:p>
        </p:txBody>
      </p:sp>
      <p:sp>
        <p:nvSpPr>
          <p:cNvPr id="6" name="Rounded Rectangle 5"/>
          <p:cNvSpPr/>
          <p:nvPr/>
        </p:nvSpPr>
        <p:spPr>
          <a:xfrm>
            <a:off x="1204080" y="2781053"/>
            <a:ext cx="6878103" cy="1200028"/>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 Use parallel make to accelerate the build, i.e., “$ make -</a:t>
            </a:r>
            <a:r>
              <a:rPr lang="en-US" sz="2000" dirty="0" err="1" smtClean="0"/>
              <a:t>j</a:t>
            </a:r>
            <a:r>
              <a:rPr lang="en-US" sz="2000" dirty="0" smtClean="0"/>
              <a:t> 24 install” to use 24 processes if you have a workstation with 24 cores.</a:t>
            </a:r>
          </a:p>
        </p:txBody>
      </p:sp>
      <p:sp>
        <p:nvSpPr>
          <p:cNvPr id="7" name="Rounded Rectangle 6"/>
          <p:cNvSpPr/>
          <p:nvPr/>
        </p:nvSpPr>
        <p:spPr>
          <a:xfrm>
            <a:off x="1204080" y="4507664"/>
            <a:ext cx="6878103" cy="1401906"/>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Recommended</a:t>
            </a:r>
            <a:r>
              <a:rPr lang="en-US" sz="2000" dirty="0" smtClean="0"/>
              <a:t>: For advanced features in SU2, Python scripts are available. Try out the free Python distribution (V2.X distribution) with built-in packages by </a:t>
            </a:r>
            <a:r>
              <a:rPr lang="en-US" sz="2000" dirty="0" err="1" smtClean="0"/>
              <a:t>Enthought</a:t>
            </a:r>
            <a:r>
              <a:rPr lang="en-US" sz="2000" dirty="0" smtClean="0"/>
              <a:t>: https://</a:t>
            </a:r>
            <a:r>
              <a:rPr lang="en-US" sz="2000" dirty="0" err="1" smtClean="0"/>
              <a:t>www.enthought.com/products/epd/free</a:t>
            </a:r>
            <a:r>
              <a:rPr lang="en-US" sz="2000" dirty="0" smtClean="0"/>
              <a:t>/</a:t>
            </a:r>
          </a:p>
        </p:txBody>
      </p:sp>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a:p>
            <a:pPr>
              <a:buNone/>
            </a:pPr>
            <a:r>
              <a:rPr lang="en-US" dirty="0" smtClean="0">
                <a:solidFill>
                  <a:srgbClr val="434A44"/>
                </a:solidFill>
              </a:rPr>
              <a:t>	$ alias </a:t>
            </a:r>
            <a:r>
              <a:rPr lang="en-US" dirty="0" err="1" smtClean="0">
                <a:solidFill>
                  <a:srgbClr val="434A44"/>
                </a:solidFill>
              </a:rPr>
              <a:t>config_serial</a:t>
            </a:r>
            <a:r>
              <a:rPr lang="en-US" dirty="0" smtClean="0">
                <a:solidFill>
                  <a:srgbClr val="434A44"/>
                </a:solidFill>
              </a:rPr>
              <a:t>="./configure CXXFLAGS='-O3' --prefix=/Users/economon/SU2 --enable-</a:t>
            </a:r>
            <a:r>
              <a:rPr lang="en-US" dirty="0" err="1" smtClean="0">
                <a:solidFill>
                  <a:srgbClr val="434A44"/>
                </a:solidFill>
              </a:rPr>
              <a:t>tecio</a:t>
            </a:r>
            <a:r>
              <a:rPr lang="en-US" dirty="0" smtClean="0">
                <a:solidFill>
                  <a:srgbClr val="434A44"/>
                </a:solidFill>
              </a:rPr>
              <a:t>”</a:t>
            </a:r>
          </a:p>
          <a:p>
            <a:pPr>
              <a:buNone/>
            </a:pPr>
            <a:r>
              <a:rPr lang="en-US" dirty="0" smtClean="0">
                <a:solidFill>
                  <a:srgbClr val="434A44"/>
                </a:solidFill>
              </a:rPr>
              <a:t>	$ alias </a:t>
            </a:r>
            <a:r>
              <a:rPr lang="en-US" dirty="0" err="1" smtClean="0">
                <a:solidFill>
                  <a:srgbClr val="434A44"/>
                </a:solidFill>
              </a:rPr>
              <a:t>config_mpi</a:t>
            </a:r>
            <a:r>
              <a:rPr lang="en-US" dirty="0" smtClean="0">
                <a:solidFill>
                  <a:srgbClr val="434A44"/>
                </a:solidFill>
              </a:rPr>
              <a:t>="./configure --with-MPI=</a:t>
            </a:r>
            <a:r>
              <a:rPr lang="en-US" dirty="0" err="1" smtClean="0">
                <a:solidFill>
                  <a:srgbClr val="434A44"/>
                </a:solidFill>
              </a:rPr>
              <a:t>mpicxx</a:t>
            </a:r>
            <a:r>
              <a:rPr lang="en-US" dirty="0" smtClean="0">
                <a:solidFill>
                  <a:srgbClr val="434A44"/>
                </a:solidFill>
              </a:rPr>
              <a:t> --prefix=/Users/economon/SU2 --enable-</a:t>
            </a:r>
            <a:r>
              <a:rPr lang="en-US" dirty="0" err="1" smtClean="0">
                <a:solidFill>
                  <a:srgbClr val="434A44"/>
                </a:solidFill>
              </a:rPr>
              <a:t>tecio</a:t>
            </a:r>
            <a:r>
              <a:rPr lang="en-US" dirty="0" smtClean="0">
                <a:solidFill>
                  <a:srgbClr val="434A44"/>
                </a:solidFill>
              </a:rPr>
              <a:t> CXXFLAGS='-O3’ --with-CGNS-lib=/</a:t>
            </a:r>
            <a:r>
              <a:rPr lang="en-US" dirty="0" err="1" smtClean="0">
                <a:solidFill>
                  <a:srgbClr val="434A44"/>
                </a:solidFill>
              </a:rPr>
              <a:t>usr</a:t>
            </a:r>
            <a:r>
              <a:rPr lang="en-US" dirty="0" smtClean="0">
                <a:solidFill>
                  <a:srgbClr val="434A44"/>
                </a:solidFill>
              </a:rPr>
              <a:t>/local/lib --with-CGNS-include=/</a:t>
            </a:r>
            <a:r>
              <a:rPr lang="en-US" dirty="0" err="1" smtClean="0">
                <a:solidFill>
                  <a:srgbClr val="434A44"/>
                </a:solidFill>
              </a:rPr>
              <a:t>usr</a:t>
            </a:r>
            <a:r>
              <a:rPr lang="en-US" dirty="0" smtClean="0">
                <a:solidFill>
                  <a:srgbClr val="434A44"/>
                </a:solidFill>
              </a:rPr>
              <a:t>/local/include”</a:t>
            </a:r>
          </a:p>
          <a:p>
            <a:pPr>
              <a:buNone/>
            </a:pPr>
            <a:endParaRPr lang="en-US" dirty="0" smtClean="0">
              <a:solidFill>
                <a:srgbClr val="434A44"/>
              </a:solidFill>
            </a:endParaRPr>
          </a:p>
          <a:p>
            <a:pPr>
              <a:buNone/>
            </a:pPr>
            <a:endParaRPr lang="en-US" dirty="0"/>
          </a:p>
        </p:txBody>
      </p:sp>
      <p:sp>
        <p:nvSpPr>
          <p:cNvPr id="4" name="Rounded Rectangle 3"/>
          <p:cNvSpPr/>
          <p:nvPr/>
        </p:nvSpPr>
        <p:spPr>
          <a:xfrm>
            <a:off x="1440657" y="1830460"/>
            <a:ext cx="6878103" cy="1170475"/>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 Add an alias for your configure command and set the environment variables in your ~/.</a:t>
            </a:r>
            <a:r>
              <a:rPr lang="en-US" sz="2000" dirty="0" err="1" smtClean="0"/>
              <a:t>bashrc</a:t>
            </a:r>
            <a:r>
              <a:rPr lang="en-US" sz="2000" dirty="0" smtClean="0"/>
              <a:t> file (steps 2 and 4 on the previous slide).</a:t>
            </a:r>
          </a:p>
        </p:txBody>
      </p:sp>
      <p:sp>
        <p:nvSpPr>
          <p:cNvPr id="5" name="Title 2"/>
          <p:cNvSpPr>
            <a:spLocks noGrp="1"/>
          </p:cNvSpPr>
          <p:nvPr>
            <p:ph type="title"/>
          </p:nvPr>
        </p:nvSpPr>
        <p:spPr>
          <a:xfrm>
            <a:off x="949325" y="479425"/>
            <a:ext cx="7707313" cy="650875"/>
          </a:xfrm>
        </p:spPr>
        <p:txBody>
          <a:bodyPr/>
          <a:lstStyle/>
          <a:p>
            <a:r>
              <a:rPr lang="en-US" sz="3200" dirty="0" smtClean="0"/>
              <a:t>Building </a:t>
            </a:r>
            <a:r>
              <a:rPr lang="en-US" sz="3200" dirty="0" smtClean="0"/>
              <a:t>SU2</a:t>
            </a:r>
            <a:r>
              <a:rPr lang="en-US" sz="3200" baseline="30000" dirty="0" smtClean="0"/>
              <a:t> </a:t>
            </a:r>
            <a:r>
              <a:rPr lang="en-US" sz="3200" baseline="30000" dirty="0" smtClean="0"/>
              <a:t/>
            </a:r>
            <a:br>
              <a:rPr lang="en-US" sz="3200" baseline="30000" dirty="0" smtClean="0"/>
            </a:br>
            <a:r>
              <a:rPr lang="en-US" dirty="0" smtClean="0"/>
              <a:t>Tips for Hassle-Free Builds</a:t>
            </a:r>
            <a:endParaRPr lang="en-US" baseline="30000" dirty="0"/>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898526" y="2560050"/>
            <a:ext cx="3659189" cy="1629863"/>
          </a:xfrm>
        </p:spPr>
        <p:txBody>
          <a:bodyPr>
            <a:normAutofit/>
          </a:bodyPr>
          <a:lstStyle/>
          <a:p>
            <a:pPr marL="400050" indent="-400050">
              <a:buAutoNum type="romanUcParenR"/>
            </a:pPr>
            <a:r>
              <a:rPr lang="en-US" dirty="0" smtClean="0"/>
              <a:t>What is SU2?</a:t>
            </a:r>
            <a:endParaRPr lang="en-US" dirty="0" smtClean="0"/>
          </a:p>
          <a:p>
            <a:pPr marL="400050" indent="-400050">
              <a:buAutoNum type="romanUcParenR"/>
            </a:pPr>
            <a:r>
              <a:rPr lang="en-US" dirty="0" smtClean="0">
                <a:solidFill>
                  <a:schemeClr val="bg1">
                    <a:lumMod val="50000"/>
                  </a:schemeClr>
                </a:solidFill>
              </a:rPr>
              <a:t>Progress to date</a:t>
            </a:r>
          </a:p>
          <a:p>
            <a:pPr marL="285750" indent="-285750">
              <a:buAutoNum type="romanUcParenR"/>
            </a:pPr>
            <a:r>
              <a:rPr lang="en-US" dirty="0" smtClean="0">
                <a:solidFill>
                  <a:schemeClr val="bg1">
                    <a:lumMod val="50000"/>
                  </a:schemeClr>
                </a:solidFill>
              </a:rPr>
              <a:t> A new era</a:t>
            </a:r>
          </a:p>
          <a:p>
            <a:pPr marL="285750" indent="-285750">
              <a:buAutoNum type="romanUcParenR"/>
            </a:pPr>
            <a:r>
              <a:rPr lang="en-US" dirty="0" smtClean="0">
                <a:solidFill>
                  <a:schemeClr val="bg1">
                    <a:lumMod val="50000"/>
                  </a:schemeClr>
                </a:solidFill>
              </a:rPr>
              <a:t> getting started</a:t>
            </a:r>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82514631"/>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advTm="9613">
        <p:fade/>
      </p:transition>
    </mc:Choice>
    <mc:Fallback>
      <p:transition advTm="9613">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None/>
            </a:pPr>
            <a:r>
              <a:rPr lang="en-US" dirty="0" smtClean="0"/>
              <a:t/>
            </a:r>
            <a:br>
              <a:rPr lang="en-US" dirty="0" smtClean="0"/>
            </a:br>
            <a:r>
              <a:rPr lang="en-US" dirty="0" smtClean="0"/>
              <a:t/>
            </a:r>
            <a:br>
              <a:rPr lang="en-US" dirty="0" smtClean="0"/>
            </a:br>
            <a:r>
              <a:rPr lang="en-US" dirty="0" smtClean="0">
                <a:solidFill>
                  <a:srgbClr val="434A44"/>
                </a:solidFill>
              </a:rPr>
              <a:t>$ export SU2_RUN="/home/economon/SU2/bin”</a:t>
            </a:r>
            <a:br>
              <a:rPr lang="en-US" dirty="0" smtClean="0">
                <a:solidFill>
                  <a:srgbClr val="434A44"/>
                </a:solidFill>
              </a:rPr>
            </a:br>
            <a:r>
              <a:rPr lang="en-US" dirty="0" smtClean="0">
                <a:solidFill>
                  <a:srgbClr val="434A44"/>
                </a:solidFill>
              </a:rPr>
              <a:t>$ export SU2_HOME="/home/economon/SU2”</a:t>
            </a:r>
            <a:br>
              <a:rPr lang="en-US" dirty="0" smtClean="0">
                <a:solidFill>
                  <a:srgbClr val="434A44"/>
                </a:solidFill>
              </a:rPr>
            </a:br>
            <a:r>
              <a:rPr lang="en-US" dirty="0" smtClean="0">
                <a:solidFill>
                  <a:srgbClr val="434A44"/>
                </a:solidFill>
              </a:rPr>
              <a:t>$ export PATH=$SU2_RUN:$PATH</a:t>
            </a:r>
            <a:br>
              <a:rPr lang="en-US" dirty="0" smtClean="0">
                <a:solidFill>
                  <a:srgbClr val="434A44"/>
                </a:solidFill>
              </a:rPr>
            </a:br>
            <a:r>
              <a:rPr lang="en-US" dirty="0" smtClean="0">
                <a:solidFill>
                  <a:srgbClr val="434A44"/>
                </a:solidFill>
              </a:rPr>
              <a:t>$ export PYTHONPATH=$SU2_RUN:$PYTHONPATH</a:t>
            </a:r>
          </a:p>
        </p:txBody>
      </p:sp>
      <p:sp>
        <p:nvSpPr>
          <p:cNvPr id="4" name="Title 2"/>
          <p:cNvSpPr>
            <a:spLocks noGrp="1"/>
          </p:cNvSpPr>
          <p:nvPr>
            <p:ph type="title"/>
          </p:nvPr>
        </p:nvSpPr>
        <p:spPr>
          <a:xfrm>
            <a:off x="949325" y="479425"/>
            <a:ext cx="7707313" cy="650875"/>
          </a:xfrm>
        </p:spPr>
        <p:txBody>
          <a:bodyPr/>
          <a:lstStyle/>
          <a:p>
            <a:r>
              <a:rPr lang="en-US" sz="3200" dirty="0" smtClean="0"/>
              <a:t>Building </a:t>
            </a:r>
            <a:r>
              <a:rPr lang="en-US" sz="3200" dirty="0" smtClean="0"/>
              <a:t>SU2</a:t>
            </a:r>
            <a:r>
              <a:rPr lang="en-US" sz="3200" baseline="30000" dirty="0" smtClean="0"/>
              <a:t> </a:t>
            </a:r>
            <a:r>
              <a:rPr lang="en-US" sz="3200" baseline="30000" dirty="0" smtClean="0"/>
              <a:t/>
            </a:r>
            <a:br>
              <a:rPr lang="en-US" sz="3200" baseline="30000" dirty="0" smtClean="0"/>
            </a:br>
            <a:r>
              <a:rPr lang="en-US" dirty="0" smtClean="0"/>
              <a:t>Tips for Hassle-Free Builds</a:t>
            </a:r>
            <a:endParaRPr lang="en-US" baseline="30000" dirty="0"/>
          </a:p>
        </p:txBody>
      </p:sp>
      <p:sp>
        <p:nvSpPr>
          <p:cNvPr id="5" name="Rounded Rectangle 4"/>
          <p:cNvSpPr/>
          <p:nvPr/>
        </p:nvSpPr>
        <p:spPr>
          <a:xfrm>
            <a:off x="1133079" y="3611112"/>
            <a:ext cx="7185682" cy="2017242"/>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 Note the order of the PATH variable. $SU2_RUN appears before $PATH in this case. If $PATH comes before $SU2_RUN, make sure that there are not any previous versions of SU2 installed in other locations in your PATH, otherwise it may use old versions and cause headaches… </a:t>
            </a:r>
          </a:p>
        </p:txBody>
      </p:sp>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49325" y="1413835"/>
            <a:ext cx="4202224" cy="2408313"/>
          </a:xfrm>
        </p:spPr>
        <p:txBody>
          <a:bodyPr/>
          <a:lstStyle/>
          <a:p>
            <a:r>
              <a:rPr lang="en-US" dirty="0" smtClean="0"/>
              <a:t>Download installer and follow wizard instructions</a:t>
            </a:r>
          </a:p>
          <a:p>
            <a:r>
              <a:rPr lang="en-US" dirty="0" smtClean="0"/>
              <a:t>Installer </a:t>
            </a:r>
            <a:r>
              <a:rPr lang="en-US" dirty="0" smtClean="0"/>
              <a:t>will place files in the correct locations</a:t>
            </a:r>
          </a:p>
          <a:p>
            <a:r>
              <a:rPr lang="en-US" dirty="0" smtClean="0"/>
              <a:t>Default install location: C:\SU2</a:t>
            </a:r>
          </a:p>
          <a:p>
            <a:r>
              <a:rPr lang="en-US" dirty="0" smtClean="0"/>
              <a:t>Command line syntax remains the same</a:t>
            </a:r>
          </a:p>
          <a:p>
            <a:pPr>
              <a:buNone/>
            </a:pPr>
            <a:endParaRPr lang="en-US" dirty="0" smtClean="0"/>
          </a:p>
        </p:txBody>
      </p:sp>
      <p:sp>
        <p:nvSpPr>
          <p:cNvPr id="3" name="Title 2"/>
          <p:cNvSpPr>
            <a:spLocks noGrp="1"/>
          </p:cNvSpPr>
          <p:nvPr>
            <p:ph type="title"/>
          </p:nvPr>
        </p:nvSpPr>
        <p:spPr/>
        <p:txBody>
          <a:bodyPr/>
          <a:lstStyle/>
          <a:p>
            <a:r>
              <a:rPr lang="en-US" sz="3200" dirty="0" smtClean="0"/>
              <a:t>Windows Installation</a:t>
            </a:r>
            <a:endParaRPr lang="en-US" baseline="30000" dirty="0"/>
          </a:p>
        </p:txBody>
      </p:sp>
      <p:pic>
        <p:nvPicPr>
          <p:cNvPr id="4" name="Picture 3" descr="windows.png"/>
          <p:cNvPicPr>
            <a:picLocks noChangeAspect="1"/>
          </p:cNvPicPr>
          <p:nvPr/>
        </p:nvPicPr>
        <p:blipFill>
          <a:blip r:embed="rId2"/>
          <a:stretch>
            <a:fillRect/>
          </a:stretch>
        </p:blipFill>
        <p:spPr>
          <a:xfrm>
            <a:off x="5329201" y="1449781"/>
            <a:ext cx="3530133" cy="2652863"/>
          </a:xfrm>
          <a:prstGeom prst="rect">
            <a:avLst/>
          </a:prstGeom>
        </p:spPr>
      </p:pic>
      <p:sp>
        <p:nvSpPr>
          <p:cNvPr id="5" name="Rounded Rectangle 4"/>
          <p:cNvSpPr/>
          <p:nvPr/>
        </p:nvSpPr>
        <p:spPr>
          <a:xfrm>
            <a:off x="1204080" y="4371383"/>
            <a:ext cx="6878103" cy="565049"/>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Recommended</a:t>
            </a:r>
            <a:r>
              <a:rPr lang="en-US" sz="2000" dirty="0" smtClean="0"/>
              <a:t>:</a:t>
            </a:r>
            <a:r>
              <a:rPr lang="en-US" sz="2000" dirty="0" smtClean="0"/>
              <a:t> Set your WINDOWS PATH </a:t>
            </a:r>
            <a:r>
              <a:rPr lang="en-US" sz="2000" dirty="0" smtClean="0"/>
              <a:t>after install</a:t>
            </a:r>
            <a:endParaRPr lang="en-US" sz="2000" dirty="0" smtClean="0"/>
          </a:p>
        </p:txBody>
      </p:sp>
      <p:sp>
        <p:nvSpPr>
          <p:cNvPr id="6" name="Rounded Rectangle 5"/>
          <p:cNvSpPr/>
          <p:nvPr/>
        </p:nvSpPr>
        <p:spPr>
          <a:xfrm>
            <a:off x="1204080" y="5104180"/>
            <a:ext cx="6878103" cy="1200028"/>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Required</a:t>
            </a:r>
            <a:r>
              <a:rPr lang="en-US" sz="2000" dirty="0" smtClean="0"/>
              <a:t>: For parallel version, you must </a:t>
            </a:r>
            <a:r>
              <a:rPr lang="en-US" sz="2000" dirty="0" smtClean="0"/>
              <a:t>install and configure Microsoft HPC Pack (or just Microsoft MPI) </a:t>
            </a:r>
            <a:r>
              <a:rPr lang="en-US" sz="2000" i="1" dirty="0" smtClean="0"/>
              <a:t>before </a:t>
            </a:r>
            <a:r>
              <a:rPr lang="en-US" sz="2000" dirty="0" smtClean="0"/>
              <a:t>installing SU2</a:t>
            </a:r>
            <a:r>
              <a:rPr lang="en-US" sz="2000" dirty="0" smtClean="0"/>
              <a:t>.</a:t>
            </a:r>
            <a:endParaRPr lang="en-US" sz="2000" dirty="0" smtClean="0"/>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 name="Marcador de contenido 2"/>
          <p:cNvSpPr>
            <a:spLocks noGrp="1"/>
          </p:cNvSpPr>
          <p:nvPr>
            <p:ph sz="quarter" idx="10"/>
          </p:nvPr>
        </p:nvSpPr>
        <p:spPr>
          <a:xfrm>
            <a:off x="5445905" y="1461762"/>
            <a:ext cx="3210733" cy="3906020"/>
          </a:xfrm>
          <a:prstGeom prst="rect">
            <a:avLst/>
          </a:prstGeom>
        </p:spPr>
        <p:txBody>
          <a:bodyPr>
            <a:noAutofit/>
          </a:bodyPr>
          <a:lstStyle/>
          <a:p>
            <a:pPr marL="0" indent="0">
              <a:buNone/>
            </a:pPr>
            <a:r>
              <a:rPr lang="en-US" sz="1600" dirty="0" smtClean="0">
                <a:solidFill>
                  <a:srgbClr val="000000"/>
                </a:solidFill>
              </a:rPr>
              <a:t>The SU2 suite is an </a:t>
            </a:r>
            <a:r>
              <a:rPr lang="en-US" sz="1600" b="1" dirty="0" smtClean="0">
                <a:solidFill>
                  <a:srgbClr val="000000"/>
                </a:solidFill>
              </a:rPr>
              <a:t>open-source </a:t>
            </a:r>
            <a:r>
              <a:rPr lang="en-US" sz="1600" dirty="0" smtClean="0">
                <a:solidFill>
                  <a:srgbClr val="000000"/>
                </a:solidFill>
              </a:rPr>
              <a:t>collection of C++ based software</a:t>
            </a:r>
            <a:r>
              <a:rPr lang="en-US" sz="1600" dirty="0" smtClean="0">
                <a:solidFill>
                  <a:srgbClr val="000000"/>
                </a:solidFill>
              </a:rPr>
              <a:t> for multi-</a:t>
            </a:r>
            <a:r>
              <a:rPr lang="en-US" sz="1600" dirty="0" smtClean="0">
                <a:solidFill>
                  <a:srgbClr val="000000"/>
                </a:solidFill>
              </a:rPr>
              <a:t>physics simulation and design </a:t>
            </a:r>
            <a:r>
              <a:rPr lang="en-US" sz="1600" dirty="0" smtClean="0">
                <a:solidFill>
                  <a:srgbClr val="000000"/>
                </a:solidFill>
              </a:rPr>
              <a:t>(i.e., CFD!).</a:t>
            </a:r>
            <a:endParaRPr lang="en-US" sz="1600" dirty="0" smtClean="0">
              <a:solidFill>
                <a:srgbClr val="000000"/>
              </a:solidFill>
            </a:endParaRPr>
          </a:p>
          <a:p>
            <a:pPr marL="0" indent="0">
              <a:buNone/>
            </a:pPr>
            <a:endParaRPr lang="en-US" sz="1600" dirty="0" smtClean="0">
              <a:solidFill>
                <a:srgbClr val="000000"/>
              </a:solidFill>
            </a:endParaRPr>
          </a:p>
          <a:p>
            <a:pPr marL="0" indent="0">
              <a:buNone/>
            </a:pPr>
            <a:r>
              <a:rPr lang="en-US" sz="1600" dirty="0" smtClean="0">
                <a:solidFill>
                  <a:srgbClr val="000000"/>
                </a:solidFill>
              </a:rPr>
              <a:t>SU2 is under active development at Stanford University in the Aerospace Design Lab (ADL) of the Department of Aeronautics and </a:t>
            </a:r>
            <a:r>
              <a:rPr lang="en-US" sz="1600" dirty="0" smtClean="0">
                <a:solidFill>
                  <a:srgbClr val="000000"/>
                </a:solidFill>
              </a:rPr>
              <a:t>Astronautics and </a:t>
            </a:r>
            <a:r>
              <a:rPr lang="en-US" sz="1600" b="1" dirty="0" smtClean="0">
                <a:solidFill>
                  <a:srgbClr val="000000"/>
                </a:solidFill>
              </a:rPr>
              <a:t>now in many places around the world</a:t>
            </a:r>
            <a:r>
              <a:rPr lang="en-US" sz="1600" dirty="0" smtClean="0">
                <a:solidFill>
                  <a:srgbClr val="000000"/>
                </a:solidFill>
              </a:rPr>
              <a:t>.</a:t>
            </a:r>
            <a:endParaRPr lang="en-US" sz="1600" dirty="0" smtClean="0">
              <a:solidFill>
                <a:srgbClr val="000000"/>
              </a:solidFill>
            </a:endParaRPr>
          </a:p>
          <a:p>
            <a:pPr marL="0" indent="0">
              <a:buNone/>
            </a:pPr>
            <a:endParaRPr lang="en-US" sz="1600" dirty="0" smtClean="0">
              <a:hlinkClick r:id="rId3"/>
            </a:endParaRPr>
          </a:p>
          <a:p>
            <a:pPr marL="0" indent="0">
              <a:buNone/>
            </a:pPr>
            <a:r>
              <a:rPr lang="en-US" sz="1600" dirty="0" smtClean="0">
                <a:hlinkClick r:id="rId3"/>
              </a:rPr>
              <a:t>http://su2.stanford.edu/</a:t>
            </a:r>
            <a:endParaRPr lang="en-US" sz="1600" dirty="0" smtClean="0"/>
          </a:p>
        </p:txBody>
      </p:sp>
      <p:sp>
        <p:nvSpPr>
          <p:cNvPr id="10" name="Rectángulo 15"/>
          <p:cNvSpPr/>
          <p:nvPr/>
        </p:nvSpPr>
        <p:spPr>
          <a:xfrm>
            <a:off x="702541" y="5569015"/>
            <a:ext cx="8145885" cy="738664"/>
          </a:xfrm>
          <a:prstGeom prst="rect">
            <a:avLst/>
          </a:prstGeom>
          <a:noFill/>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050" dirty="0" smtClean="0"/>
              <a:t>2012 SU</a:t>
            </a:r>
            <a:r>
              <a:rPr lang="en-US" sz="1050" baseline="30000" dirty="0" smtClean="0"/>
              <a:t>2</a:t>
            </a:r>
            <a:r>
              <a:rPr lang="en-US" sz="1050" dirty="0" smtClean="0"/>
              <a:t> team, "Stanford University Unstructured (SU2): </a:t>
            </a:r>
            <a:r>
              <a:rPr lang="en-US" sz="1050" dirty="0"/>
              <a:t>An open-source integrated computational environment for multi-physics simulation and design", AIAA Paper 2013-0287</a:t>
            </a:r>
            <a:r>
              <a:rPr lang="en-US" sz="1050" dirty="0" smtClean="0"/>
              <a:t>.</a:t>
            </a:r>
          </a:p>
          <a:p>
            <a:r>
              <a:rPr lang="en-US" sz="1050" dirty="0" smtClean="0"/>
              <a:t>2013 SU</a:t>
            </a:r>
            <a:r>
              <a:rPr lang="en-US" sz="1050" baseline="30000" dirty="0" smtClean="0"/>
              <a:t>2</a:t>
            </a:r>
            <a:r>
              <a:rPr lang="en-US" sz="1050" dirty="0" smtClean="0"/>
              <a:t> team, "</a:t>
            </a:r>
            <a:r>
              <a:rPr lang="en-US" sz="1050" dirty="0"/>
              <a:t>Stanford University Unstructured (SU2): Open-source analysis and design technology for turbulent flows", AIAA Paper 2014-0243.</a:t>
            </a:r>
          </a:p>
        </p:txBody>
      </p:sp>
      <p:pic>
        <p:nvPicPr>
          <p:cNvPr id="9" name="Picture 8" descr="logoSU2_v3.3.png"/>
          <p:cNvPicPr>
            <a:picLocks noChangeAspect="1"/>
          </p:cNvPicPr>
          <p:nvPr/>
        </p:nvPicPr>
        <p:blipFill>
          <a:blip r:embed="rId4"/>
          <a:stretch>
            <a:fillRect/>
          </a:stretch>
        </p:blipFill>
        <p:spPr>
          <a:xfrm>
            <a:off x="828152" y="2117281"/>
            <a:ext cx="4311417" cy="2614822"/>
          </a:xfrm>
          <a:prstGeom prst="rect">
            <a:avLst/>
          </a:prstGeom>
        </p:spPr>
      </p:pic>
      <p:sp>
        <p:nvSpPr>
          <p:cNvPr id="8" name="Title 1"/>
          <p:cNvSpPr>
            <a:spLocks noGrp="1"/>
          </p:cNvSpPr>
          <p:nvPr>
            <p:ph type="title"/>
          </p:nvPr>
        </p:nvSpPr>
        <p:spPr>
          <a:xfrm>
            <a:off x="948776" y="479388"/>
            <a:ext cx="7707862" cy="650699"/>
          </a:xfrm>
        </p:spPr>
        <p:txBody>
          <a:bodyPr/>
          <a:lstStyle/>
          <a:p>
            <a:r>
              <a:rPr lang="en-US" sz="2800" dirty="0" smtClean="0"/>
              <a:t>What is SU2?</a:t>
            </a:r>
            <a:endParaRPr lang="en-US" sz="2800" dirty="0"/>
          </a:p>
        </p:txBody>
      </p:sp>
    </p:spTree>
    <p:custDataLst>
      <p:tags r:id="rId1"/>
    </p:custDataLst>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28190586"/>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advTm="26088">
        <p:fade/>
      </p:transition>
    </mc:Choice>
    <mc:Fallback>
      <p:transition advTm="26088">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SU2?</a:t>
            </a:r>
            <a:endParaRPr lang="en-US" sz="2800" dirty="0"/>
          </a:p>
        </p:txBody>
      </p:sp>
      <p:grpSp>
        <p:nvGrpSpPr>
          <p:cNvPr id="4" name="Group 3"/>
          <p:cNvGrpSpPr/>
          <p:nvPr/>
        </p:nvGrpSpPr>
        <p:grpSpPr>
          <a:xfrm>
            <a:off x="813421" y="1465568"/>
            <a:ext cx="4256326" cy="4702327"/>
            <a:chOff x="4726229" y="1146027"/>
            <a:chExt cx="4229321" cy="4978845"/>
          </a:xfrm>
        </p:grpSpPr>
        <p:pic>
          <p:nvPicPr>
            <p:cNvPr id="5" name="optimization_diagram.pdf"/>
            <p:cNvPicPr/>
            <p:nvPr/>
          </p:nvPicPr>
          <p:blipFill>
            <a:blip r:embed="rId2">
              <a:extLst/>
            </a:blip>
            <a:stretch>
              <a:fillRect/>
            </a:stretch>
          </p:blipFill>
          <p:spPr>
            <a:xfrm>
              <a:off x="4726229" y="1699846"/>
              <a:ext cx="4229321" cy="3932917"/>
            </a:xfrm>
            <a:prstGeom prst="rect">
              <a:avLst/>
            </a:prstGeom>
            <a:ln w="12700">
              <a:miter lim="400000"/>
            </a:ln>
          </p:spPr>
        </p:pic>
        <p:pic>
          <p:nvPicPr>
            <p:cNvPr id="6" name="pasted-image.pdf"/>
            <p:cNvPicPr/>
            <p:nvPr/>
          </p:nvPicPr>
          <p:blipFill>
            <a:blip r:embed="rId3">
              <a:extLst/>
            </a:blip>
            <a:stretch>
              <a:fillRect/>
            </a:stretch>
          </p:blipFill>
          <p:spPr>
            <a:xfrm>
              <a:off x="5026360" y="1146027"/>
              <a:ext cx="3505885" cy="565261"/>
            </a:xfrm>
            <a:prstGeom prst="rect">
              <a:avLst/>
            </a:prstGeom>
            <a:ln w="12700">
              <a:miter lim="400000"/>
            </a:ln>
          </p:spPr>
        </p:pic>
        <p:pic>
          <p:nvPicPr>
            <p:cNvPr id="7" name="pasted-image.pdf"/>
            <p:cNvPicPr/>
            <p:nvPr/>
          </p:nvPicPr>
          <p:blipFill>
            <a:blip r:embed="rId4">
              <a:extLst/>
            </a:blip>
            <a:stretch>
              <a:fillRect/>
            </a:stretch>
          </p:blipFill>
          <p:spPr>
            <a:xfrm>
              <a:off x="5285464" y="5632763"/>
              <a:ext cx="3505885" cy="492109"/>
            </a:xfrm>
            <a:prstGeom prst="rect">
              <a:avLst/>
            </a:prstGeom>
            <a:ln w="12700">
              <a:miter lim="400000"/>
            </a:ln>
          </p:spPr>
        </p:pic>
      </p:grpSp>
      <p:sp>
        <p:nvSpPr>
          <p:cNvPr id="3" name="Content Placeholder 2"/>
          <p:cNvSpPr>
            <a:spLocks noGrp="1"/>
          </p:cNvSpPr>
          <p:nvPr>
            <p:ph sz="quarter" idx="10"/>
          </p:nvPr>
        </p:nvSpPr>
        <p:spPr>
          <a:xfrm>
            <a:off x="5231070" y="1786562"/>
            <a:ext cx="3654005" cy="4237549"/>
          </a:xfrm>
        </p:spPr>
        <p:txBody>
          <a:bodyPr wrap="square" anchor="ctr">
            <a:noAutofit/>
          </a:bodyPr>
          <a:lstStyle/>
          <a:p>
            <a:r>
              <a:rPr lang="en-US" dirty="0" smtClean="0">
                <a:solidFill>
                  <a:srgbClr val="000000"/>
                </a:solidFill>
              </a:rPr>
              <a:t>C</a:t>
            </a:r>
            <a:r>
              <a:rPr lang="en-US" dirty="0" smtClean="0">
                <a:solidFill>
                  <a:srgbClr val="000000"/>
                </a:solidFill>
              </a:rPr>
              <a:t>++ </a:t>
            </a:r>
            <a:r>
              <a:rPr lang="en-US" dirty="0" smtClean="0">
                <a:solidFill>
                  <a:srgbClr val="000000"/>
                </a:solidFill>
              </a:rPr>
              <a:t>tools are </a:t>
            </a:r>
            <a:r>
              <a:rPr lang="en-US" dirty="0" smtClean="0">
                <a:solidFill>
                  <a:srgbClr val="000000"/>
                </a:solidFill>
              </a:rPr>
              <a:t>embedded in </a:t>
            </a:r>
            <a:r>
              <a:rPr lang="en-US" dirty="0" smtClean="0">
                <a:solidFill>
                  <a:srgbClr val="000000"/>
                </a:solidFill>
              </a:rPr>
              <a:t>a </a:t>
            </a:r>
            <a:r>
              <a:rPr lang="en-US" b="1" dirty="0" smtClean="0">
                <a:solidFill>
                  <a:srgbClr val="000000"/>
                </a:solidFill>
              </a:rPr>
              <a:t>Python </a:t>
            </a:r>
            <a:r>
              <a:rPr lang="en-US" b="1" dirty="0" smtClean="0">
                <a:solidFill>
                  <a:srgbClr val="000000"/>
                </a:solidFill>
              </a:rPr>
              <a:t>framework </a:t>
            </a:r>
            <a:r>
              <a:rPr lang="en-US" dirty="0" smtClean="0">
                <a:solidFill>
                  <a:srgbClr val="000000"/>
                </a:solidFill>
              </a:rPr>
              <a:t>to automate complex </a:t>
            </a:r>
            <a:r>
              <a:rPr lang="en-US" dirty="0" smtClean="0">
                <a:solidFill>
                  <a:srgbClr val="000000"/>
                </a:solidFill>
              </a:rPr>
              <a:t>tasks, such as optimal shape design.</a:t>
            </a:r>
          </a:p>
          <a:p>
            <a:endParaRPr lang="en-US" dirty="0" smtClean="0">
              <a:solidFill>
                <a:srgbClr val="000000"/>
              </a:solidFill>
            </a:endParaRPr>
          </a:p>
          <a:p>
            <a:pPr marL="285750" indent="-285750">
              <a:lnSpc>
                <a:spcPct val="110000"/>
              </a:lnSpc>
              <a:buFont typeface="Wingdings" charset="2"/>
              <a:buChar char="§"/>
            </a:pPr>
            <a:r>
              <a:rPr lang="en-US" sz="1600" dirty="0" err="1" smtClean="0"/>
              <a:t>Adjoint</a:t>
            </a:r>
            <a:r>
              <a:rPr lang="en-US" sz="1600" dirty="0" smtClean="0"/>
              <a:t> gradient-based optimization:</a:t>
            </a:r>
          </a:p>
          <a:p>
            <a:pPr marL="454025" lvl="1" indent="-165100">
              <a:lnSpc>
                <a:spcPct val="110000"/>
              </a:lnSpc>
              <a:buFont typeface="Wingdings" charset="2"/>
              <a:buChar char="§"/>
            </a:pPr>
            <a:r>
              <a:rPr lang="en-US" sz="1600" b="1" dirty="0" smtClean="0"/>
              <a:t>Continuous</a:t>
            </a:r>
            <a:r>
              <a:rPr lang="en-US" sz="1600" dirty="0" smtClean="0"/>
              <a:t> </a:t>
            </a:r>
            <a:r>
              <a:rPr lang="en-US" sz="1600" dirty="0" err="1" smtClean="0"/>
              <a:t>adjoint</a:t>
            </a:r>
            <a:r>
              <a:rPr lang="en-US" sz="1600" dirty="0" smtClean="0"/>
              <a:t> methodology to achieve cost-independence </a:t>
            </a:r>
            <a:r>
              <a:rPr lang="en-US" sz="1600" dirty="0" err="1" smtClean="0"/>
              <a:t>wrt</a:t>
            </a:r>
            <a:r>
              <a:rPr lang="en-US" sz="1600" dirty="0" smtClean="0"/>
              <a:t> number of design parameters</a:t>
            </a:r>
          </a:p>
          <a:p>
            <a:pPr marL="454025" lvl="1" indent="-165100">
              <a:lnSpc>
                <a:spcPct val="110000"/>
              </a:lnSpc>
              <a:buFont typeface="Wingdings" charset="2"/>
              <a:buChar char="§"/>
            </a:pPr>
            <a:r>
              <a:rPr lang="en-US" sz="1600" dirty="0" smtClean="0"/>
              <a:t>Analytic expression for the </a:t>
            </a:r>
            <a:r>
              <a:rPr lang="en-US" sz="1600" b="1" dirty="0" smtClean="0"/>
              <a:t>gradient as a surface integral</a:t>
            </a:r>
            <a:r>
              <a:rPr lang="en-US" sz="1600" dirty="0" smtClean="0"/>
              <a:t>.</a:t>
            </a:r>
          </a:p>
          <a:p>
            <a:pPr marL="454025" lvl="1" indent="-165100">
              <a:lnSpc>
                <a:spcPct val="110000"/>
              </a:lnSpc>
              <a:buFont typeface="Wingdings" charset="2"/>
              <a:buChar char="§"/>
            </a:pPr>
            <a:r>
              <a:rPr lang="en-US" sz="1600" dirty="0" smtClean="0"/>
              <a:t>No memory or time overhead compared with the direct solver.</a:t>
            </a:r>
          </a:p>
          <a:p>
            <a:endParaRPr lang="en-US" dirty="0" smtClean="0">
              <a:solidFill>
                <a:srgbClr val="000000"/>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6</a:t>
            </a:fld>
            <a:endParaRPr sz="2500">
              <a:solidFill>
                <a:srgbClr val="FFFFFF"/>
              </a:solidFill>
            </a:endParaRPr>
          </a:p>
        </p:txBody>
      </p:sp>
      <p:sp>
        <p:nvSpPr>
          <p:cNvPr id="11" name="Marcador de contenido 2"/>
          <p:cNvSpPr txBox="1">
            <a:spLocks/>
          </p:cNvSpPr>
          <p:nvPr/>
        </p:nvSpPr>
        <p:spPr>
          <a:xfrm>
            <a:off x="617118" y="1300877"/>
            <a:ext cx="8296073" cy="2572639"/>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0000"/>
              </a:lnSpc>
            </a:pPr>
            <a:r>
              <a:rPr lang="en-US" sz="1800" b="1" dirty="0" smtClean="0">
                <a:solidFill>
                  <a:srgbClr val="000000"/>
                </a:solidFill>
              </a:rPr>
              <a:t>Computational analysis tools have revolutionized the way we design aerospace systems</a:t>
            </a:r>
            <a:r>
              <a:rPr lang="en-US" sz="1800" dirty="0" smtClean="0">
                <a:solidFill>
                  <a:srgbClr val="000000"/>
                </a:solidFill>
              </a:rPr>
              <a:t>.</a:t>
            </a:r>
          </a:p>
          <a:p>
            <a:pPr>
              <a:lnSpc>
                <a:spcPct val="110000"/>
              </a:lnSpc>
            </a:pPr>
            <a:r>
              <a:rPr lang="en-US" sz="1800" dirty="0" smtClean="0">
                <a:solidFill>
                  <a:srgbClr val="000000"/>
                </a:solidFill>
              </a:rPr>
              <a:t>Unfortunately, </a:t>
            </a:r>
            <a:r>
              <a:rPr lang="en-US" sz="1800" b="1" dirty="0" smtClean="0">
                <a:solidFill>
                  <a:srgbClr val="000000"/>
                </a:solidFill>
              </a:rPr>
              <a:t>most established codes are </a:t>
            </a:r>
            <a:r>
              <a:rPr lang="en-US" sz="1800" b="1" dirty="0" smtClean="0">
                <a:solidFill>
                  <a:srgbClr val="000000"/>
                </a:solidFill>
              </a:rPr>
              <a:t>closed, </a:t>
            </a:r>
            <a:r>
              <a:rPr lang="en-US" sz="1800" b="1" dirty="0" smtClean="0">
                <a:solidFill>
                  <a:srgbClr val="000000"/>
                </a:solidFill>
              </a:rPr>
              <a:t>proprietary, unavailable for some potential users, or prohibitively expensive</a:t>
            </a:r>
            <a:r>
              <a:rPr lang="en-US" sz="1800" dirty="0" smtClean="0">
                <a:solidFill>
                  <a:srgbClr val="000000"/>
                </a:solidFill>
              </a:rPr>
              <a:t>. </a:t>
            </a:r>
          </a:p>
          <a:p>
            <a:pPr>
              <a:lnSpc>
                <a:spcPct val="110000"/>
              </a:lnSpc>
            </a:pPr>
            <a:r>
              <a:rPr lang="en-US" sz="1800" dirty="0" smtClean="0"/>
              <a:t>The </a:t>
            </a:r>
            <a:r>
              <a:rPr lang="en-US" sz="1800" dirty="0" smtClean="0"/>
              <a:t>SU2 </a:t>
            </a:r>
            <a:r>
              <a:rPr lang="en-US" sz="1800" dirty="0" smtClean="0"/>
              <a:t>team looks forward to making </a:t>
            </a:r>
            <a:r>
              <a:rPr lang="en-US" sz="1800" b="1" dirty="0" smtClean="0"/>
              <a:t>CFD analysis and design freely available as open-source software, involving everyone in its creation, enhancement, and rapid development.</a:t>
            </a:r>
            <a:endParaRPr lang="en-US" sz="1800" b="1" dirty="0"/>
          </a:p>
        </p:txBody>
      </p:sp>
      <p:grpSp>
        <p:nvGrpSpPr>
          <p:cNvPr id="2" name="Group 4"/>
          <p:cNvGrpSpPr/>
          <p:nvPr/>
        </p:nvGrpSpPr>
        <p:grpSpPr>
          <a:xfrm>
            <a:off x="377670" y="3873517"/>
            <a:ext cx="8535521" cy="2448743"/>
            <a:chOff x="377670" y="3873517"/>
            <a:chExt cx="8535521" cy="2448743"/>
          </a:xfrm>
        </p:grpSpPr>
        <p:grpSp>
          <p:nvGrpSpPr>
            <p:cNvPr id="3" name="Group 2"/>
            <p:cNvGrpSpPr/>
            <p:nvPr/>
          </p:nvGrpSpPr>
          <p:grpSpPr>
            <a:xfrm>
              <a:off x="3611500" y="4009601"/>
              <a:ext cx="2282170" cy="2277163"/>
              <a:chOff x="3611500" y="4009601"/>
              <a:chExt cx="2282170" cy="2277163"/>
            </a:xfrm>
          </p:grpSpPr>
          <p:pic>
            <p:nvPicPr>
              <p:cNvPr id="13" name="Picture 3" descr="caradonna.pdf"/>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3871562" y="4009601"/>
                <a:ext cx="1885036" cy="973226"/>
              </a:xfrm>
              <a:prstGeom prst="rect">
                <a:avLst/>
              </a:prstGeom>
            </p:spPr>
          </p:pic>
          <p:pic>
            <p:nvPicPr>
              <p:cNvPr id="14" name="Imagen 21"/>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3611500" y="4963322"/>
                <a:ext cx="2282170" cy="1323442"/>
              </a:xfrm>
              <a:prstGeom prst="rect">
                <a:avLst/>
              </a:prstGeom>
            </p:spPr>
          </p:pic>
        </p:grpSp>
        <p:grpSp>
          <p:nvGrpSpPr>
            <p:cNvPr id="4" name="Group 3"/>
            <p:cNvGrpSpPr/>
            <p:nvPr/>
          </p:nvGrpSpPr>
          <p:grpSpPr>
            <a:xfrm>
              <a:off x="5961979" y="3959481"/>
              <a:ext cx="2951212" cy="2362779"/>
              <a:chOff x="5961979" y="3959481"/>
              <a:chExt cx="2951212" cy="2362779"/>
            </a:xfrm>
          </p:grpSpPr>
          <p:pic>
            <p:nvPicPr>
              <p:cNvPr id="15" name="Picture 14" descr="SOAR.png"/>
              <p:cNvPicPr>
                <a:picLocks noChangeAspect="1"/>
              </p:cNvPicPr>
              <p:nvPr/>
            </p:nvPicPr>
            <p:blipFill rotWithShape="1">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p:blipFill>
            <p:spPr>
              <a:xfrm>
                <a:off x="6015240" y="3959481"/>
                <a:ext cx="2897951" cy="1705726"/>
              </a:xfrm>
              <a:prstGeom prst="rect">
                <a:avLst/>
              </a:prstGeom>
            </p:spPr>
          </p:pic>
          <p:sp>
            <p:nvSpPr>
              <p:cNvPr id="16" name="Rectangle 15"/>
              <p:cNvSpPr/>
              <p:nvPr/>
            </p:nvSpPr>
            <p:spPr>
              <a:xfrm>
                <a:off x="5961979" y="5737484"/>
                <a:ext cx="2877081" cy="584776"/>
              </a:xfrm>
              <a:prstGeom prst="rect">
                <a:avLst/>
              </a:prstGeom>
            </p:spPr>
            <p:txBody>
              <a:bodyPr wrap="square">
                <a:spAutoFit/>
              </a:bodyPr>
              <a:lstStyle/>
              <a:p>
                <a:r>
                  <a:rPr lang="de-DE" sz="1600" dirty="0">
                    <a:latin typeface="Calibri"/>
                    <a:cs typeface="Calibri"/>
                  </a:rPr>
                  <a:t>SOAR </a:t>
                </a:r>
                <a:r>
                  <a:rPr lang="de-DE" sz="1600" dirty="0" smtClean="0">
                    <a:latin typeface="Calibri"/>
                    <a:cs typeface="Calibri"/>
                  </a:rPr>
                  <a:t>- </a:t>
                </a:r>
                <a:r>
                  <a:rPr lang="de-DE" sz="1600" dirty="0">
                    <a:latin typeface="Calibri"/>
                    <a:cs typeface="Calibri"/>
                  </a:rPr>
                  <a:t>S3 Swiss Space </a:t>
                </a:r>
                <a:r>
                  <a:rPr lang="de-DE" sz="1600" dirty="0" smtClean="0">
                    <a:latin typeface="Calibri"/>
                    <a:cs typeface="Calibri"/>
                  </a:rPr>
                  <a:t>Systems (2014)</a:t>
                </a:r>
                <a:endParaRPr lang="en-US" sz="1600" dirty="0">
                  <a:latin typeface="Calibri"/>
                  <a:cs typeface="Calibri"/>
                </a:endParaRPr>
              </a:p>
            </p:txBody>
          </p:sp>
        </p:grpSp>
        <p:grpSp>
          <p:nvGrpSpPr>
            <p:cNvPr id="5" name="Group 1"/>
            <p:cNvGrpSpPr/>
            <p:nvPr/>
          </p:nvGrpSpPr>
          <p:grpSpPr>
            <a:xfrm>
              <a:off x="377670" y="3873517"/>
              <a:ext cx="3416300" cy="2166643"/>
              <a:chOff x="377670" y="3873517"/>
              <a:chExt cx="3416300" cy="2166643"/>
            </a:xfrm>
          </p:grpSpPr>
          <p:pic>
            <p:nvPicPr>
              <p:cNvPr id="12" name="Imagen 16" descr="airplane.jpg"/>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377670" y="3873517"/>
                <a:ext cx="3416300" cy="1912122"/>
              </a:xfrm>
              <a:prstGeom prst="rect">
                <a:avLst/>
              </a:prstGeom>
            </p:spPr>
          </p:pic>
          <p:sp>
            <p:nvSpPr>
              <p:cNvPr id="17" name="Rectangle 16"/>
              <p:cNvSpPr/>
              <p:nvPr/>
            </p:nvSpPr>
            <p:spPr>
              <a:xfrm>
                <a:off x="617119" y="5455384"/>
                <a:ext cx="2808226" cy="584776"/>
              </a:xfrm>
              <a:prstGeom prst="rect">
                <a:avLst/>
              </a:prstGeom>
            </p:spPr>
            <p:txBody>
              <a:bodyPr wrap="square">
                <a:spAutoFit/>
              </a:bodyPr>
              <a:lstStyle/>
              <a:p>
                <a:r>
                  <a:rPr lang="en-US" sz="1600" dirty="0" smtClean="0">
                    <a:latin typeface="Calibri"/>
                    <a:cs typeface="Calibri"/>
                  </a:rPr>
                  <a:t>NASA N+2 Supersonics Program (2013)</a:t>
                </a:r>
                <a:endParaRPr lang="en-US" sz="1600" dirty="0">
                  <a:latin typeface="Calibri"/>
                  <a:cs typeface="Calibri"/>
                </a:endParaRPr>
              </a:p>
            </p:txBody>
          </p:sp>
        </p:grpSp>
      </p:grpSp>
      <p:sp>
        <p:nvSpPr>
          <p:cNvPr id="18" name="Title 1"/>
          <p:cNvSpPr txBox="1">
            <a:spLocks/>
          </p:cNvSpPr>
          <p:nvPr/>
        </p:nvSpPr>
        <p:spPr bwMode="auto">
          <a:xfrm>
            <a:off x="948776" y="479388"/>
            <a:ext cx="7707862" cy="65069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0" tIns="45720" rIns="91440" bIns="45720" numCol="1" anchor="b" anchorCtr="0" compatLnSpc="1">
            <a:prstTxWarp prst="textNoShape">
              <a:avLst/>
            </a:prstTxWarp>
          </a:bodyPr>
          <a:lstStyle/>
          <a:p>
            <a:pPr marL="0" marR="0" lvl="0" indent="0" algn="l" defTabSz="457200" rtl="0" eaLnBrk="1" fontAlgn="base" latinLnBrk="0" hangingPunct="1">
              <a:lnSpc>
                <a:spcPct val="85000"/>
              </a:lnSpc>
              <a:spcBef>
                <a:spcPct val="0"/>
              </a:spcBef>
              <a:spcAft>
                <a:spcPct val="0"/>
              </a:spcAft>
              <a:buClrTx/>
              <a:buSzTx/>
              <a:buFontTx/>
              <a:buNone/>
              <a:tabLst/>
              <a:defRPr/>
            </a:pPr>
            <a:r>
              <a:rPr kumimoji="0" lang="en-US" sz="2800" b="0" i="0" u="none" strike="noStrike" kern="1200" cap="none" spc="0" normalizeH="0" baseline="0" noProof="0" dirty="0" smtClean="0">
                <a:ln>
                  <a:noFill/>
                </a:ln>
                <a:solidFill>
                  <a:schemeClr val="bg2"/>
                </a:solidFill>
                <a:effectLst/>
                <a:uLnTx/>
                <a:uFillTx/>
                <a:latin typeface="+mj-lt"/>
                <a:ea typeface="ＭＳ Ｐゴシック" charset="0"/>
                <a:cs typeface="ＭＳ Ｐゴシック" charset="0"/>
              </a:rPr>
              <a:t>Our Objective</a:t>
            </a:r>
            <a:endParaRPr kumimoji="0" lang="en-US" sz="2800" b="0" i="0" u="none" strike="noStrike" kern="1200" cap="none" spc="0" normalizeH="0" baseline="0" noProof="0" dirty="0">
              <a:ln>
                <a:noFill/>
              </a:ln>
              <a:solidFill>
                <a:schemeClr val="bg2"/>
              </a:solidFill>
              <a:effectLst/>
              <a:uLnTx/>
              <a:uFillTx/>
              <a:latin typeface="+mj-lt"/>
              <a:ea typeface="ＭＳ Ｐゴシック" charset="0"/>
              <a:cs typeface="ＭＳ Ｐゴシック" charset="0"/>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76910548"/>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7</a:t>
            </a:fld>
            <a:endParaRPr sz="2500">
              <a:solidFill>
                <a:srgbClr val="FFFFFF"/>
              </a:solidFill>
            </a:endParaRPr>
          </a:p>
        </p:txBody>
      </p:sp>
      <p:sp>
        <p:nvSpPr>
          <p:cNvPr id="6" name="Título 5"/>
          <p:cNvSpPr txBox="1">
            <a:spLocks/>
          </p:cNvSpPr>
          <p:nvPr/>
        </p:nvSpPr>
        <p:spPr bwMode="auto">
          <a:xfrm>
            <a:off x="948776" y="479388"/>
            <a:ext cx="7707862" cy="65069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Why </a:t>
            </a:r>
            <a:r>
              <a:rPr lang="en-US" sz="3200" dirty="0" smtClean="0"/>
              <a:t>SU2?</a:t>
            </a:r>
            <a:r>
              <a:rPr lang="en-US" dirty="0" smtClean="0"/>
              <a:t/>
            </a:r>
            <a:br>
              <a:rPr lang="en-US" dirty="0" smtClean="0"/>
            </a:br>
            <a:r>
              <a:rPr lang="en-US" dirty="0" smtClean="0"/>
              <a:t>Software integration in aerodynamic shape design</a:t>
            </a:r>
            <a:endParaRPr lang="en-US" dirty="0"/>
          </a:p>
        </p:txBody>
      </p:sp>
      <p:sp>
        <p:nvSpPr>
          <p:cNvPr id="5" name="Content Placeholder 2"/>
          <p:cNvSpPr txBox="1">
            <a:spLocks/>
          </p:cNvSpPr>
          <p:nvPr/>
        </p:nvSpPr>
        <p:spPr>
          <a:xfrm>
            <a:off x="681444" y="1486716"/>
            <a:ext cx="8074072" cy="886327"/>
          </a:xfrm>
          <a:prstGeom prst="rect">
            <a:avLst/>
          </a:prstGeom>
        </p:spPr>
        <p:txBody>
          <a:bodyPr vert="horz" lIns="0" tIns="45720" rIns="0" bIns="45720" rtlCol="0">
            <a:normAutofit fontScale="92500" lnSpcReduction="10000"/>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buFont typeface="Arial"/>
              <a:buNone/>
            </a:pPr>
            <a:r>
              <a:rPr lang="en-US" dirty="0" smtClean="0"/>
              <a:t>Integrating existing software packages into coupled multi-physics analysis and design optimization solvers is a challenge.</a:t>
            </a:r>
          </a:p>
        </p:txBody>
      </p:sp>
      <p:sp>
        <p:nvSpPr>
          <p:cNvPr id="7" name="Content Placeholder 2"/>
          <p:cNvSpPr txBox="1">
            <a:spLocks/>
          </p:cNvSpPr>
          <p:nvPr/>
        </p:nvSpPr>
        <p:spPr bwMode="auto">
          <a:xfrm>
            <a:off x="681444" y="2560458"/>
            <a:ext cx="4815842" cy="37309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fontAlgn="base">
              <a:spcBef>
                <a:spcPct val="20000"/>
              </a:spcBef>
              <a:spcAft>
                <a:spcPct val="0"/>
              </a:spcAft>
              <a:buChar char="•"/>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ea typeface="+mn-ea"/>
                <a:cs typeface="Calibri"/>
              </a:defRPr>
            </a:lvl2pPr>
            <a:lvl3pPr marL="1143000" indent="-228600" algn="l" rtl="0" fontAlgn="base">
              <a:spcBef>
                <a:spcPct val="20000"/>
              </a:spcBef>
              <a:spcAft>
                <a:spcPct val="0"/>
              </a:spcAft>
              <a:buChar char="•"/>
              <a:defRPr sz="2400">
                <a:solidFill>
                  <a:schemeClr val="tx1"/>
                </a:solidFill>
                <a:latin typeface="Calibri"/>
                <a:ea typeface="+mn-ea"/>
                <a:cs typeface="Calibri"/>
              </a:defRPr>
            </a:lvl3pPr>
            <a:lvl4pPr marL="1600200" indent="-228600" algn="l" rtl="0" fontAlgn="base">
              <a:spcBef>
                <a:spcPct val="20000"/>
              </a:spcBef>
              <a:spcAft>
                <a:spcPct val="0"/>
              </a:spcAft>
              <a:buChar char="–"/>
              <a:defRPr sz="2000">
                <a:solidFill>
                  <a:schemeClr val="tx1"/>
                </a:solidFill>
                <a:latin typeface="Calibri"/>
                <a:ea typeface="+mn-ea"/>
                <a:cs typeface="Calibri"/>
              </a:defRPr>
            </a:lvl4pPr>
            <a:lvl5pPr marL="2057400" indent="-228600" algn="l" rtl="0" fontAlgn="base">
              <a:spcBef>
                <a:spcPct val="20000"/>
              </a:spcBef>
              <a:spcAft>
                <a:spcPct val="0"/>
              </a:spcAft>
              <a:buChar char="»"/>
              <a:defRPr sz="2000">
                <a:solidFill>
                  <a:schemeClr val="tx1"/>
                </a:solidFill>
                <a:latin typeface="Calibri"/>
                <a:ea typeface="+mn-ea"/>
                <a:cs typeface="Calibri"/>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20000"/>
              </a:lnSpc>
              <a:buFontTx/>
              <a:buNone/>
            </a:pPr>
            <a:r>
              <a:rPr lang="en-US" dirty="0" smtClean="0">
                <a:latin typeface="+mj-lt"/>
              </a:rPr>
              <a:t>The variety of approaches chosen for the independent components of the overall problem make it difficult to:</a:t>
            </a:r>
          </a:p>
          <a:p>
            <a:pPr>
              <a:lnSpc>
                <a:spcPct val="120000"/>
              </a:lnSpc>
            </a:pPr>
            <a:r>
              <a:rPr lang="en-US" dirty="0" smtClean="0">
                <a:latin typeface="+mj-lt"/>
              </a:rPr>
              <a:t>Expand the range of applicability to situations not originally envisioned.</a:t>
            </a:r>
          </a:p>
          <a:p>
            <a:pPr>
              <a:lnSpc>
                <a:spcPct val="120000"/>
              </a:lnSpc>
            </a:pPr>
            <a:r>
              <a:rPr lang="en-US" dirty="0" smtClean="0">
                <a:latin typeface="+mj-lt"/>
              </a:rPr>
              <a:t>Reduce the overall burden of creating integrated applications.</a:t>
            </a:r>
          </a:p>
          <a:p>
            <a:pPr>
              <a:lnSpc>
                <a:spcPct val="120000"/>
              </a:lnSpc>
            </a:pPr>
            <a:r>
              <a:rPr lang="en-US" dirty="0" smtClean="0">
                <a:latin typeface="+mj-lt"/>
              </a:rPr>
              <a:t>Exploit fully-coupled approaches. </a:t>
            </a:r>
          </a:p>
        </p:txBody>
      </p:sp>
      <p:pic>
        <p:nvPicPr>
          <p:cNvPr id="8" name="Picture 7"/>
          <p:cNvPicPr>
            <a:picLocks noChangeAspect="1"/>
          </p:cNvPicPr>
          <p:nvPr/>
        </p:nvPicPr>
        <p:blipFill>
          <a:blip r:embed="rId2">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3">
                    <a14:imgEffect>
                      <a14:backgroundRemoval t="10000" b="90000" l="5714" r="90000">
                        <a14:foregroundMark x1="16429" y1="22857" x2="16429" y2="22857"/>
                        <a14:foregroundMark x1="5714" y1="18095" x2="5714" y2="18095"/>
                      </a14:backgroundRemoval>
                    </a14:imgEffect>
                  </a14:imgLayer>
                </a14:imgProps>
              </a:ext>
            </a:extLst>
          </a:blip>
          <a:stretch>
            <a:fillRect/>
          </a:stretch>
        </p:blipFill>
        <p:spPr>
          <a:xfrm>
            <a:off x="5588000" y="2943377"/>
            <a:ext cx="3556000" cy="266700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18001910"/>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8</a:t>
            </a:fld>
            <a:endParaRPr sz="2500">
              <a:solidFill>
                <a:srgbClr val="FFFFFF"/>
              </a:solidFill>
            </a:endParaRPr>
          </a:p>
        </p:txBody>
      </p:sp>
      <p:sp>
        <p:nvSpPr>
          <p:cNvPr id="6" name="Título 5"/>
          <p:cNvSpPr txBox="1">
            <a:spLocks/>
          </p:cNvSpPr>
          <p:nvPr/>
        </p:nvSpPr>
        <p:spPr bwMode="auto">
          <a:xfrm>
            <a:off x="948776" y="479388"/>
            <a:ext cx="7707862" cy="65069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Why </a:t>
            </a:r>
            <a:r>
              <a:rPr lang="en-US" sz="3200" dirty="0" smtClean="0"/>
              <a:t>SU2?</a:t>
            </a:r>
            <a:r>
              <a:rPr lang="en-US" dirty="0" smtClean="0"/>
              <a:t/>
            </a:r>
            <a:br>
              <a:rPr lang="en-US" dirty="0" smtClean="0"/>
            </a:br>
            <a:r>
              <a:rPr lang="en-US" dirty="0" smtClean="0"/>
              <a:t>Lasting infrastructure for future efforts</a:t>
            </a:r>
            <a:endParaRPr lang="en-US" dirty="0"/>
          </a:p>
        </p:txBody>
      </p:sp>
      <p:sp>
        <p:nvSpPr>
          <p:cNvPr id="5" name="Content Placeholder 2"/>
          <p:cNvSpPr txBox="1">
            <a:spLocks/>
          </p:cNvSpPr>
          <p:nvPr/>
        </p:nvSpPr>
        <p:spPr>
          <a:xfrm>
            <a:off x="671119" y="1455900"/>
            <a:ext cx="8255778" cy="4729378"/>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1800" b="1" dirty="0" smtClean="0"/>
              <a:t>An open-source model: </a:t>
            </a:r>
            <a:r>
              <a:rPr lang="en-US" sz="1800" dirty="0" smtClean="0"/>
              <a:t>basic formulation with a reasonable set of initial </a:t>
            </a:r>
            <a:r>
              <a:rPr lang="en-US" sz="1800" dirty="0" smtClean="0"/>
              <a:t>capabilities and room for contributions </a:t>
            </a:r>
            <a:r>
              <a:rPr lang="en-US" sz="1800" dirty="0" smtClean="0"/>
              <a:t>from the community!</a:t>
            </a:r>
          </a:p>
          <a:p>
            <a:pPr marL="514350" indent="-514350">
              <a:buFont typeface="+mj-lt"/>
              <a:buAutoNum type="arabicPeriod"/>
            </a:pPr>
            <a:r>
              <a:rPr lang="en-US" sz="1800" b="1" dirty="0" smtClean="0"/>
              <a:t>Portability: </a:t>
            </a:r>
            <a:r>
              <a:rPr lang="en-US" sz="1800" dirty="0" smtClean="0"/>
              <a:t>SU2 </a:t>
            </a:r>
            <a:r>
              <a:rPr lang="en-US" sz="1800" dirty="0" smtClean="0"/>
              <a:t>has been developed using ANSI C++ and only relies on widely-available, well-supported, open-source software.</a:t>
            </a:r>
          </a:p>
          <a:p>
            <a:pPr marL="514350" indent="-514350">
              <a:buFont typeface="+mj-lt"/>
              <a:buAutoNum type="arabicPeriod"/>
            </a:pPr>
            <a:r>
              <a:rPr lang="en-US" sz="1800" b="1" dirty="0" smtClean="0"/>
              <a:t>Reusability and encapsulation: </a:t>
            </a:r>
            <a:r>
              <a:rPr lang="en-US" sz="1800" dirty="0" smtClean="0"/>
              <a:t>SU2 </a:t>
            </a:r>
            <a:r>
              <a:rPr lang="en-US" sz="1800" dirty="0" smtClean="0"/>
              <a:t>is built so that the main concepts (geometry, sol. algorithms, num. algorithms, </a:t>
            </a:r>
            <a:r>
              <a:rPr lang="en-US" sz="1800" dirty="0" smtClean="0"/>
              <a:t>etc.) </a:t>
            </a:r>
            <a:r>
              <a:rPr lang="en-US" sz="1800" dirty="0" smtClean="0"/>
              <a:t>are abstracted to a very high-level. This abstraction promotes reusability of the code and enables modifications without adversely affecting other portions of the suite.</a:t>
            </a:r>
          </a:p>
          <a:p>
            <a:pPr marL="514350" indent="-514350">
              <a:buFont typeface="+mj-lt"/>
              <a:buAutoNum type="arabicPeriod"/>
            </a:pPr>
            <a:r>
              <a:rPr lang="en-US" sz="1800" b="1" dirty="0" smtClean="0"/>
              <a:t>Flexibility:</a:t>
            </a:r>
            <a:r>
              <a:rPr lang="en-US" sz="1800" dirty="0" smtClean="0"/>
              <a:t> required to re-purpose existing software for new and different uses. Enabling a common interface for all the necessary components.</a:t>
            </a:r>
          </a:p>
          <a:p>
            <a:pPr marL="514350" indent="-514350">
              <a:buFont typeface="+mj-lt"/>
              <a:buAutoNum type="arabicPeriod"/>
            </a:pPr>
            <a:r>
              <a:rPr lang="en-US" sz="1800" b="1" dirty="0" smtClean="0"/>
              <a:t>Performance: </a:t>
            </a:r>
            <a:r>
              <a:rPr lang="en-US" sz="1800" dirty="0" smtClean="0"/>
              <a:t>we have attempted to develop numerical solution algorithms that result in high-performance convergence of the solver in </a:t>
            </a:r>
            <a:r>
              <a:rPr lang="en-US" sz="1800" dirty="0" smtClean="0"/>
              <a:t>SU2.  </a:t>
            </a:r>
            <a:r>
              <a:rPr lang="en-US" sz="1800" dirty="0" smtClean="0"/>
              <a:t>Striving to strike balance between performance and flexibility.</a:t>
            </a:r>
          </a:p>
          <a:p>
            <a:pPr marL="514350" indent="-514350">
              <a:buFont typeface="+mj-lt"/>
              <a:buAutoNum type="arabicPeriod"/>
            </a:pPr>
            <a:r>
              <a:rPr lang="en-US" sz="1800" b="1" dirty="0" smtClean="0"/>
              <a:t>Gradient availability:</a:t>
            </a:r>
            <a:r>
              <a:rPr lang="en-US" sz="1800" dirty="0" smtClean="0"/>
              <a:t> for many applications it is important to obtain sensitivities of the responses computed by </a:t>
            </a:r>
            <a:r>
              <a:rPr lang="en-US" sz="1800" dirty="0" smtClean="0"/>
              <a:t>SU2 </a:t>
            </a:r>
            <a:r>
              <a:rPr lang="en-US" sz="1800" dirty="0" smtClean="0"/>
              <a:t>to variations in design parameters.</a:t>
            </a:r>
            <a:endParaRPr lang="en-US" sz="18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18001910"/>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p:cBhvr override="childStyle">
                                        <p:cTn dur="1" fill="hold" display="0" masterRel="nextClick" afterEffect="1"/>
                                        <p:tgtEl>
                                          <p:spTgt spid="5">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subTnLst>
                                    <p:animClr>
                                      <p:cBhvr override="childStyle">
                                        <p:cTn dur="1" fill="hold" display="0" masterRel="nextClick" afterEffect="1"/>
                                        <p:tgtEl>
                                          <p:spTgt spid="5">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subTnLst>
                                    <p:animClr>
                                      <p:cBhvr override="childStyle">
                                        <p:cTn dur="1" fill="hold" display="0" masterRel="nextClick" afterEffect="1"/>
                                        <p:tgtEl>
                                          <p:spTgt spid="5">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subTnLst>
                                    <p:animClr>
                                      <p:cBhvr override="childStyle">
                                        <p:cTn dur="1" fill="hold" display="0" masterRel="nextClick" afterEffect="1"/>
                                        <p:tgtEl>
                                          <p:spTgt spid="5">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subTnLst>
                                    <p:animClr>
                                      <p:cBhvr override="childStyle">
                                        <p:cTn dur="1" fill="hold" display="0" masterRel="nextClick" afterEffect="1"/>
                                        <p:tgtEl>
                                          <p:spTgt spid="5">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subTnLst>
                                    <p:animClr>
                                      <p:cBhvr override="childStyle">
                                        <p:cTn dur="1" fill="hold" display="0" masterRel="nextClick" afterEffect="1"/>
                                        <p:tgtEl>
                                          <p:spTgt spid="5">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9</a:t>
            </a:fld>
            <a:endParaRPr sz="2500">
              <a:solidFill>
                <a:srgbClr val="FFFFFF"/>
              </a:solidFill>
            </a:endParaRPr>
          </a:p>
        </p:txBody>
      </p:sp>
      <p:sp>
        <p:nvSpPr>
          <p:cNvPr id="5" name="Content Placeholder 2"/>
          <p:cNvSpPr txBox="1">
            <a:spLocks/>
          </p:cNvSpPr>
          <p:nvPr/>
        </p:nvSpPr>
        <p:spPr>
          <a:xfrm>
            <a:off x="685799" y="1398640"/>
            <a:ext cx="8040991" cy="4661794"/>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0000"/>
              </a:lnSpc>
            </a:pPr>
            <a:r>
              <a:rPr lang="en-US" sz="2000" dirty="0" smtClean="0"/>
              <a:t>W</a:t>
            </a:r>
            <a:r>
              <a:rPr lang="en-US" sz="2000" dirty="0" smtClean="0"/>
              <a:t>e </a:t>
            </a:r>
            <a:r>
              <a:rPr lang="en-US" sz="2000" b="1" dirty="0" smtClean="0"/>
              <a:t>fully endorse the spirit of the open-source </a:t>
            </a:r>
            <a:r>
              <a:rPr lang="en-US" sz="2000" b="1" dirty="0" smtClean="0"/>
              <a:t>movement</a:t>
            </a:r>
            <a:endParaRPr lang="en-US" sz="2000" dirty="0" smtClean="0"/>
          </a:p>
          <a:p>
            <a:pPr>
              <a:lnSpc>
                <a:spcPct val="110000"/>
              </a:lnSpc>
            </a:pPr>
            <a:r>
              <a:rPr lang="en-US" sz="2000" dirty="0" smtClean="0"/>
              <a:t>W</a:t>
            </a:r>
            <a:r>
              <a:rPr lang="en-US" sz="2000" dirty="0" smtClean="0"/>
              <a:t>e happily </a:t>
            </a:r>
            <a:r>
              <a:rPr lang="en-US" sz="2000" dirty="0" smtClean="0"/>
              <a:t>support the</a:t>
            </a:r>
            <a:r>
              <a:rPr lang="en-US" sz="2000" dirty="0" smtClean="0"/>
              <a:t> development efforts </a:t>
            </a:r>
            <a:r>
              <a:rPr lang="en-US" sz="2000" dirty="0" smtClean="0"/>
              <a:t>in the </a:t>
            </a:r>
            <a:r>
              <a:rPr lang="en-US" sz="2000" dirty="0" smtClean="0"/>
              <a:t>community</a:t>
            </a:r>
          </a:p>
          <a:p>
            <a:pPr>
              <a:lnSpc>
                <a:spcPct val="110000"/>
              </a:lnSpc>
            </a:pPr>
            <a:r>
              <a:rPr lang="en-US" sz="2000" dirty="0" smtClean="0"/>
              <a:t>Avoid “starting from scratch” and focus on research</a:t>
            </a:r>
          </a:p>
          <a:p>
            <a:pPr>
              <a:lnSpc>
                <a:spcPct val="110000"/>
              </a:lnSpc>
            </a:pPr>
            <a:r>
              <a:rPr lang="en-US" sz="2000" dirty="0" smtClean="0"/>
              <a:t>We believe that an open-source code supported by a large group of developers working in concert has tremendous potential…</a:t>
            </a:r>
          </a:p>
          <a:p>
            <a:pPr lvl="2">
              <a:lnSpc>
                <a:spcPct val="110000"/>
              </a:lnSpc>
            </a:pPr>
            <a:r>
              <a:rPr lang="en-US" sz="2000" dirty="0" smtClean="0"/>
              <a:t>Technical excellence: draw from expertise all around the world</a:t>
            </a:r>
          </a:p>
          <a:p>
            <a:pPr lvl="2">
              <a:lnSpc>
                <a:spcPct val="110000"/>
              </a:lnSpc>
            </a:pPr>
            <a:r>
              <a:rPr lang="en-US" sz="2000" dirty="0" smtClean="0"/>
              <a:t>Open platform </a:t>
            </a:r>
            <a:r>
              <a:rPr lang="en-US" sz="2000" dirty="0" smtClean="0"/>
              <a:t>encourages collaboration</a:t>
            </a:r>
          </a:p>
          <a:p>
            <a:pPr lvl="2">
              <a:lnSpc>
                <a:spcPct val="110000"/>
              </a:lnSpc>
            </a:pPr>
            <a:r>
              <a:rPr lang="en-US" sz="2000" dirty="0" smtClean="0"/>
              <a:t>Increase the pace of innovation in computational </a:t>
            </a:r>
            <a:r>
              <a:rPr lang="en-US" sz="2000" dirty="0" smtClean="0"/>
              <a:t>science</a:t>
            </a:r>
            <a:endParaRPr lang="en-US" sz="2000" dirty="0" smtClean="0"/>
          </a:p>
          <a:p>
            <a:pPr lvl="2">
              <a:lnSpc>
                <a:spcPct val="110000"/>
              </a:lnSpc>
            </a:pPr>
            <a:endParaRPr lang="en-US" sz="2000" dirty="0" smtClean="0"/>
          </a:p>
        </p:txBody>
      </p:sp>
      <p:sp>
        <p:nvSpPr>
          <p:cNvPr id="7" name="Título 5"/>
          <p:cNvSpPr txBox="1">
            <a:spLocks/>
          </p:cNvSpPr>
          <p:nvPr/>
        </p:nvSpPr>
        <p:spPr bwMode="auto">
          <a:xfrm>
            <a:off x="948776" y="479388"/>
            <a:ext cx="7707862" cy="65069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Why </a:t>
            </a:r>
            <a:r>
              <a:rPr lang="en-US" sz="3200" dirty="0" smtClean="0"/>
              <a:t>SU2?</a:t>
            </a:r>
            <a:r>
              <a:rPr lang="en-US" dirty="0" smtClean="0"/>
              <a:t/>
            </a:r>
            <a:br>
              <a:rPr lang="en-US" dirty="0" smtClean="0"/>
            </a:br>
            <a:r>
              <a:rPr lang="en-US" dirty="0" smtClean="0"/>
              <a:t>Open-Source Philosophy</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18001910"/>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21.4|3.2"/>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14.9|2.6|2|5.1|0.9|5.1|5.2"/>
</p:tagLst>
</file>

<file path=ppt/tags/tag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0.8|9.1|14.1|12.8|23"/>
</p:tagLst>
</file>

<file path=ppt/theme/theme1.xml><?xml version="1.0" encoding="utf-8"?>
<a:theme xmlns:a="http://schemas.openxmlformats.org/drawingml/2006/main" name="SU_Preso_4x3_v5">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9560</TotalTime>
  <Words>2310</Words>
  <Application>Microsoft Macintosh PowerPoint</Application>
  <PresentationFormat>On-screen Show (4:3)</PresentationFormat>
  <Paragraphs>227</Paragraphs>
  <Slides>31</Slides>
  <Notes>6</Notes>
  <HiddenSlides>0</HiddenSlides>
  <MMClips>0</MMClips>
  <ScaleCrop>false</ScaleCrop>
  <HeadingPairs>
    <vt:vector size="4" baseType="variant">
      <vt:variant>
        <vt:lpstr>Design Template</vt:lpstr>
      </vt:variant>
      <vt:variant>
        <vt:i4>1</vt:i4>
      </vt:variant>
      <vt:variant>
        <vt:lpstr>Slide Titles</vt:lpstr>
      </vt:variant>
      <vt:variant>
        <vt:i4>31</vt:i4>
      </vt:variant>
    </vt:vector>
  </HeadingPairs>
  <TitlesOfParts>
    <vt:vector size="32" baseType="lpstr">
      <vt:lpstr>SU_Preso_4x3_v5</vt:lpstr>
      <vt:lpstr>SU2 Overview and Installation</vt:lpstr>
      <vt:lpstr>Slide 2</vt:lpstr>
      <vt:lpstr>Slide 3</vt:lpstr>
      <vt:lpstr>What is SU2?</vt:lpstr>
      <vt:lpstr>What is SU2?</vt:lpstr>
      <vt:lpstr>Optimal Shape Design</vt:lpstr>
      <vt:lpstr>Optimal Shape Design</vt:lpstr>
      <vt:lpstr>Optimal Shape Design</vt:lpstr>
      <vt:lpstr>Optimal Shape Design</vt:lpstr>
      <vt:lpstr>Slide 10</vt:lpstr>
      <vt:lpstr>SU2 Infrastructure</vt:lpstr>
      <vt:lpstr>Global Reach</vt:lpstr>
      <vt:lpstr>Global Reach</vt:lpstr>
      <vt:lpstr>3rd Major Workshop</vt:lpstr>
      <vt:lpstr>Optimal Shape Design</vt:lpstr>
      <vt:lpstr>V &amp; V Exercises (RANS)</vt:lpstr>
      <vt:lpstr>Ongoing Collaborations</vt:lpstr>
      <vt:lpstr>Slide 18</vt:lpstr>
      <vt:lpstr>A New Era of Development</vt:lpstr>
      <vt:lpstr>New Initiatives</vt:lpstr>
      <vt:lpstr>Flexible Class Structure</vt:lpstr>
      <vt:lpstr>Slide 22</vt:lpstr>
      <vt:lpstr>Getting the Code</vt:lpstr>
      <vt:lpstr>Building SU2  Our Open-Source Build Philosophy</vt:lpstr>
      <vt:lpstr>Building SU2  Simple Build from Source</vt:lpstr>
      <vt:lpstr>Building SU2  Customizing the Build</vt:lpstr>
      <vt:lpstr>Building SU2  Details in the Configure Output</vt:lpstr>
      <vt:lpstr>Building SU2  Tips for Hassle-Free Builds</vt:lpstr>
      <vt:lpstr>Building SU2  Tips for Hassle-Free Builds</vt:lpstr>
      <vt:lpstr>Building SU2  Tips for Hassle-Free Builds</vt:lpstr>
      <vt:lpstr>Windows Installation</vt:lpstr>
    </vt:vector>
  </TitlesOfParts>
  <Manager/>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Shape Design Using SU2</dc:title>
  <dc:subject/>
  <dc:creator>Francisco Palacios</dc:creator>
  <cp:keywords/>
  <dc:description/>
  <cp:lastModifiedBy>Thomas Economon</cp:lastModifiedBy>
  <cp:revision>278</cp:revision>
  <dcterms:created xsi:type="dcterms:W3CDTF">2014-09-29T05:31:55Z</dcterms:created>
  <dcterms:modified xsi:type="dcterms:W3CDTF">2014-09-30T04:22:59Z</dcterms:modified>
  <cp:category/>
</cp:coreProperties>
</file>